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54" r:id="rId3"/>
    <p:sldId id="283" r:id="rId4"/>
    <p:sldId id="357" r:id="rId5"/>
    <p:sldId id="355" r:id="rId6"/>
    <p:sldId id="356" r:id="rId7"/>
    <p:sldId id="358" r:id="rId8"/>
    <p:sldId id="378" r:id="rId9"/>
    <p:sldId id="371" r:id="rId10"/>
    <p:sldId id="360" r:id="rId11"/>
    <p:sldId id="372" r:id="rId12"/>
    <p:sldId id="373" r:id="rId13"/>
    <p:sldId id="374" r:id="rId14"/>
    <p:sldId id="377" r:id="rId15"/>
    <p:sldId id="379" r:id="rId16"/>
    <p:sldId id="380" r:id="rId17"/>
    <p:sldId id="298" r:id="rId1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C84933D-0020-4720-B45C-2A6F575389C1}">
          <p14:sldIdLst>
            <p14:sldId id="256"/>
            <p14:sldId id="354"/>
            <p14:sldId id="283"/>
            <p14:sldId id="357"/>
            <p14:sldId id="355"/>
            <p14:sldId id="356"/>
            <p14:sldId id="358"/>
            <p14:sldId id="378"/>
            <p14:sldId id="371"/>
            <p14:sldId id="360"/>
            <p14:sldId id="372"/>
            <p14:sldId id="373"/>
            <p14:sldId id="374"/>
            <p14:sldId id="377"/>
            <p14:sldId id="379"/>
            <p14:sldId id="380"/>
          </p14:sldIdLst>
        </p14:section>
        <p14:section name="Sección sin título" id="{C5ED1CA7-1E44-4037-98C0-AB07C35227B3}">
          <p14:sldIdLst>
            <p14:sldId id="29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0" d="100"/>
          <a:sy n="90" d="100"/>
        </p:scale>
        <p:origin x="57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5B873B2F-EA82-42EA-8A58-D5DC9A8FD1CA}" type="datetimeFigureOut">
              <a:rPr lang="es-CO" smtClean="0"/>
              <a:t>18/08/2023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8AF45D59-CD8A-45FD-8221-75F84CFB974B}" type="slidenum">
              <a:rPr lang="es-CO" smtClean="0"/>
              <a:t>‹Nº›</a:t>
            </a:fld>
            <a:endParaRPr lang="es-CO"/>
          </a:p>
        </p:txBody>
      </p:sp>
    </p:spTree>
    <p:extLst>
      <p:ext uri="{BB962C8B-B14F-4D97-AF65-F5344CB8AC3E}">
        <p14:creationId xmlns:p14="http://schemas.microsoft.com/office/powerpoint/2010/main" val="89714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838200" y="1825625"/>
            <a:ext cx="10515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5B873B2F-EA82-42EA-8A58-D5DC9A8FD1CA}" type="datetimeFigureOut">
              <a:rPr lang="es-CO" smtClean="0"/>
              <a:t>18/08/2023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8AF45D59-CD8A-45FD-8221-75F84CFB974B}" type="slidenum">
              <a:rPr lang="es-CO" smtClean="0"/>
              <a:t>‹Nº›</a:t>
            </a:fld>
            <a:endParaRPr lang="es-CO"/>
          </a:p>
        </p:txBody>
      </p:sp>
    </p:spTree>
    <p:extLst>
      <p:ext uri="{BB962C8B-B14F-4D97-AF65-F5344CB8AC3E}">
        <p14:creationId xmlns:p14="http://schemas.microsoft.com/office/powerpoint/2010/main" val="3228688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5B873B2F-EA82-42EA-8A58-D5DC9A8FD1CA}" type="datetimeFigureOut">
              <a:rPr lang="es-CO" smtClean="0"/>
              <a:t>18/08/2023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8AF45D59-CD8A-45FD-8221-75F84CFB974B}" type="slidenum">
              <a:rPr lang="es-CO" smtClean="0"/>
              <a:t>‹Nº›</a:t>
            </a:fld>
            <a:endParaRPr lang="es-CO"/>
          </a:p>
        </p:txBody>
      </p:sp>
    </p:spTree>
    <p:extLst>
      <p:ext uri="{BB962C8B-B14F-4D97-AF65-F5344CB8AC3E}">
        <p14:creationId xmlns:p14="http://schemas.microsoft.com/office/powerpoint/2010/main" val="77138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5B873B2F-EA82-42EA-8A58-D5DC9A8FD1CA}" type="datetimeFigureOut">
              <a:rPr lang="es-CO" smtClean="0"/>
              <a:t>18/08/2023</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8AF45D59-CD8A-45FD-8221-75F84CFB974B}" type="slidenum">
              <a:rPr lang="es-CO" smtClean="0"/>
              <a:t>‹Nº›</a:t>
            </a:fld>
            <a:endParaRPr lang="es-CO"/>
          </a:p>
        </p:txBody>
      </p:sp>
    </p:spTree>
    <p:extLst>
      <p:ext uri="{BB962C8B-B14F-4D97-AF65-F5344CB8AC3E}">
        <p14:creationId xmlns:p14="http://schemas.microsoft.com/office/powerpoint/2010/main" val="1427921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5B873B2F-EA82-42EA-8A58-D5DC9A8FD1CA}" type="datetimeFigureOut">
              <a:rPr lang="es-CO" smtClean="0"/>
              <a:t>18/08/2023</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8AF45D59-CD8A-45FD-8221-75F84CFB974B}" type="slidenum">
              <a:rPr lang="es-CO" smtClean="0"/>
              <a:t>‹Nº›</a:t>
            </a:fld>
            <a:endParaRPr lang="es-CO"/>
          </a:p>
        </p:txBody>
      </p:sp>
    </p:spTree>
    <p:extLst>
      <p:ext uri="{BB962C8B-B14F-4D97-AF65-F5344CB8AC3E}">
        <p14:creationId xmlns:p14="http://schemas.microsoft.com/office/powerpoint/2010/main" val="27853003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73B2F-EA82-42EA-8A58-D5DC9A8FD1CA}" type="datetimeFigureOut">
              <a:rPr lang="es-CO" smtClean="0"/>
              <a:t>18/08/2023</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45D59-CD8A-45FD-8221-75F84CFB974B}" type="slidenum">
              <a:rPr lang="es-CO" smtClean="0"/>
              <a:t>‹Nº›</a:t>
            </a:fld>
            <a:endParaRPr lang="es-CO"/>
          </a:p>
        </p:txBody>
      </p:sp>
    </p:spTree>
    <p:extLst>
      <p:ext uri="{BB962C8B-B14F-4D97-AF65-F5344CB8AC3E}">
        <p14:creationId xmlns:p14="http://schemas.microsoft.com/office/powerpoint/2010/main" val="3005545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gestiopolis.com/que-son-los-costos-de-distribucion-y-como-se-analizan/" TargetMode="External"/><Relationship Id="rId2" Type="http://schemas.openxmlformats.org/officeDocument/2006/relationships/hyperlink" Target="https://www.gestiopolis.com/que-es-contabilidad-de-costo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www.gestiopolis.com/que-es-contabilidad-de-costos/"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057774" y="365125"/>
            <a:ext cx="6296025" cy="4835525"/>
          </a:xfrm>
        </p:spPr>
        <p:txBody>
          <a:bodyPr/>
          <a:lstStyle/>
          <a:p>
            <a:br>
              <a:rPr lang="es-CO" sz="2400" dirty="0">
                <a:latin typeface="Arial" panose="020B0604020202020204" pitchFamily="34" charset="0"/>
                <a:cs typeface="Arial" panose="020B0604020202020204" pitchFamily="34" charset="0"/>
              </a:rPr>
            </a:br>
            <a:br>
              <a:rPr lang="es-CO" sz="2400" dirty="0">
                <a:latin typeface="Arial" panose="020B0604020202020204" pitchFamily="34" charset="0"/>
                <a:cs typeface="Arial" panose="020B0604020202020204" pitchFamily="34" charset="0"/>
              </a:rPr>
            </a:br>
            <a:r>
              <a:rPr lang="es-CO" sz="2400" b="1" dirty="0">
                <a:solidFill>
                  <a:srgbClr val="FF0000"/>
                </a:solidFill>
                <a:latin typeface="Arial" panose="020B0604020202020204" pitchFamily="34" charset="0"/>
                <a:cs typeface="Arial" panose="020B0604020202020204" pitchFamily="34" charset="0"/>
              </a:rPr>
              <a:t>ESCUELA CIENCIAS-ING INFORMATICA</a:t>
            </a:r>
            <a:br>
              <a:rPr lang="es-CO" sz="2400" b="1" dirty="0">
                <a:solidFill>
                  <a:srgbClr val="FF0000"/>
                </a:solidFill>
                <a:latin typeface="Arial" panose="020B0604020202020204" pitchFamily="34" charset="0"/>
                <a:cs typeface="Arial" panose="020B0604020202020204" pitchFamily="34" charset="0"/>
              </a:rPr>
            </a:br>
            <a:br>
              <a:rPr lang="es-CO" sz="2400" b="1" dirty="0">
                <a:solidFill>
                  <a:srgbClr val="FF0000"/>
                </a:solidFill>
                <a:latin typeface="Arial" panose="020B0604020202020204" pitchFamily="34" charset="0"/>
                <a:cs typeface="Arial" panose="020B0604020202020204" pitchFamily="34" charset="0"/>
              </a:rPr>
            </a:br>
            <a:br>
              <a:rPr lang="es-CO" sz="2400" dirty="0">
                <a:solidFill>
                  <a:srgbClr val="0070C0"/>
                </a:solidFill>
                <a:latin typeface="Arial" panose="020B0604020202020204" pitchFamily="34" charset="0"/>
                <a:cs typeface="Arial" panose="020B0604020202020204" pitchFamily="34" charset="0"/>
              </a:rPr>
            </a:br>
            <a:br>
              <a:rPr lang="es-CO" sz="2400" dirty="0">
                <a:solidFill>
                  <a:srgbClr val="0070C0"/>
                </a:solidFill>
                <a:latin typeface="Arial" panose="020B0604020202020204" pitchFamily="34" charset="0"/>
                <a:cs typeface="Arial" panose="020B0604020202020204" pitchFamily="34" charset="0"/>
              </a:rPr>
            </a:br>
            <a:r>
              <a:rPr lang="es-CO" sz="2400" dirty="0">
                <a:solidFill>
                  <a:srgbClr val="0070C0"/>
                </a:solidFill>
                <a:latin typeface="Arial" panose="020B0604020202020204" pitchFamily="34" charset="0"/>
                <a:cs typeface="Arial" panose="020B0604020202020204" pitchFamily="34" charset="0"/>
              </a:rPr>
              <a:t>TERESA GONZALEZ OROZCO</a:t>
            </a:r>
            <a:br>
              <a:rPr lang="es-CO" sz="2400" dirty="0">
                <a:solidFill>
                  <a:srgbClr val="0070C0"/>
                </a:solidFill>
                <a:latin typeface="Arial" panose="020B0604020202020204" pitchFamily="34" charset="0"/>
                <a:cs typeface="Arial" panose="020B0604020202020204" pitchFamily="34" charset="0"/>
              </a:rPr>
            </a:br>
            <a:r>
              <a:rPr lang="es-CO" sz="2400" dirty="0">
                <a:solidFill>
                  <a:srgbClr val="0070C0"/>
                </a:solidFill>
                <a:latin typeface="Arial" panose="020B0604020202020204" pitchFamily="34" charset="0"/>
                <a:cs typeface="Arial" panose="020B0604020202020204" pitchFamily="34" charset="0"/>
              </a:rPr>
              <a:t>Profesional</a:t>
            </a:r>
            <a:br>
              <a:rPr lang="es-CO" sz="2400" dirty="0">
                <a:solidFill>
                  <a:srgbClr val="0070C0"/>
                </a:solidFill>
                <a:latin typeface="Arial" panose="020B0604020202020204" pitchFamily="34" charset="0"/>
                <a:cs typeface="Arial" panose="020B0604020202020204" pitchFamily="34" charset="0"/>
              </a:rPr>
            </a:br>
            <a:r>
              <a:rPr lang="es-CO" sz="2400" dirty="0">
                <a:solidFill>
                  <a:srgbClr val="0070C0"/>
                </a:solidFill>
                <a:latin typeface="Arial" panose="020B0604020202020204" pitchFamily="34" charset="0"/>
                <a:cs typeface="Arial" panose="020B0604020202020204" pitchFamily="34" charset="0"/>
              </a:rPr>
              <a:t>Contaduría Publica</a:t>
            </a:r>
            <a:br>
              <a:rPr lang="es-MX" sz="2400" b="1" dirty="0">
                <a:solidFill>
                  <a:srgbClr val="0070C0"/>
                </a:solidFill>
                <a:latin typeface="Arial" panose="020B0604020202020204" pitchFamily="34" charset="0"/>
                <a:cs typeface="Arial" panose="020B0604020202020204" pitchFamily="34" charset="0"/>
              </a:rPr>
            </a:br>
            <a:br>
              <a:rPr lang="es-CO" sz="2400" b="1" dirty="0">
                <a:solidFill>
                  <a:srgbClr val="0070C0"/>
                </a:solidFill>
                <a:latin typeface="Arial" panose="020B0604020202020204" pitchFamily="34" charset="0"/>
                <a:cs typeface="Arial" panose="020B0604020202020204" pitchFamily="34" charset="0"/>
              </a:rPr>
            </a:br>
            <a:endParaRPr lang="es-CO" sz="24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657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sz="2000" b="0" i="0" u="none" strike="noStrike" baseline="0" dirty="0">
                <a:solidFill>
                  <a:srgbClr val="0070C0"/>
                </a:solidFill>
                <a:latin typeface="Arial" panose="020B0604020202020204" pitchFamily="34" charset="0"/>
                <a:cs typeface="Arial" panose="020B0604020202020204" pitchFamily="34" charset="0"/>
              </a:rPr>
              <a:t>Rubros y los Inventarios de la Contabilidad de Costo</a:t>
            </a:r>
          </a:p>
          <a:p>
            <a:pPr algn="l"/>
            <a:r>
              <a:rPr lang="es-CO" sz="1800" b="0" i="0" u="none" strike="noStrike" baseline="0" dirty="0">
                <a:latin typeface="Arial" panose="020B0604020202020204" pitchFamily="34" charset="0"/>
                <a:cs typeface="Arial" panose="020B0604020202020204" pitchFamily="34" charset="0"/>
              </a:rPr>
              <a:t>Según las Normas contables los inventarios son aquellos:</a:t>
            </a:r>
          </a:p>
          <a:p>
            <a:pPr algn="l"/>
            <a:r>
              <a:rPr lang="es-CO" sz="1800" b="0" i="0" u="none" strike="noStrike" baseline="0" dirty="0">
                <a:latin typeface="Arial" panose="020B0604020202020204" pitchFamily="34" charset="0"/>
                <a:cs typeface="Arial" panose="020B0604020202020204" pitchFamily="34" charset="0"/>
              </a:rPr>
              <a:t>Activos mantenidos para la venta en el curso normal de las operaciones.</a:t>
            </a:r>
          </a:p>
          <a:p>
            <a:pPr algn="l"/>
            <a:r>
              <a:rPr lang="es-CO" sz="1800" b="0" i="0" u="none" strike="noStrike" baseline="0" dirty="0">
                <a:latin typeface="Arial" panose="020B0604020202020204" pitchFamily="34" charset="0"/>
                <a:cs typeface="Arial" panose="020B0604020202020204" pitchFamily="34" charset="0"/>
              </a:rPr>
              <a:t> 	(Productos terminados)</a:t>
            </a:r>
          </a:p>
          <a:p>
            <a:pPr algn="l"/>
            <a:endParaRPr lang="es-CO" sz="1800" b="0" i="0" u="none" strike="noStrike" baseline="0" dirty="0">
              <a:latin typeface="Arial" panose="020B0604020202020204" pitchFamily="34" charset="0"/>
              <a:cs typeface="Arial" panose="020B0604020202020204" pitchFamily="34" charset="0"/>
            </a:endParaRPr>
          </a:p>
          <a:p>
            <a:pPr algn="l"/>
            <a:r>
              <a:rPr lang="es-CO" sz="1800" b="0" i="0" u="none" strike="noStrike" baseline="0" dirty="0">
                <a:latin typeface="Arial" panose="020B0604020202020204" pitchFamily="34" charset="0"/>
                <a:cs typeface="Arial" panose="020B0604020202020204" pitchFamily="34" charset="0"/>
              </a:rPr>
              <a:t> En proceso de producción con vista a esa venta. (Productos en proceso)</a:t>
            </a:r>
          </a:p>
          <a:p>
            <a:pPr algn="l"/>
            <a:endParaRPr lang="es-CO" sz="1800" b="0" i="0" u="none" strike="noStrike" baseline="0" dirty="0">
              <a:latin typeface="Arial" panose="020B0604020202020204" pitchFamily="34" charset="0"/>
              <a:cs typeface="Arial" panose="020B0604020202020204" pitchFamily="34" charset="0"/>
            </a:endParaRPr>
          </a:p>
          <a:p>
            <a:pPr algn="l"/>
            <a:r>
              <a:rPr lang="es-CO" sz="1800" b="0" i="0" u="none" strike="noStrike" baseline="0" dirty="0">
                <a:latin typeface="Arial" panose="020B0604020202020204" pitchFamily="34" charset="0"/>
                <a:cs typeface="Arial" panose="020B0604020202020204" pitchFamily="34" charset="0"/>
              </a:rPr>
              <a:t> En forma de materiales o suministros, para ser consumidos en el proceso de</a:t>
            </a:r>
          </a:p>
          <a:p>
            <a:pPr algn="l"/>
            <a:r>
              <a:rPr lang="es-CO" sz="1800" b="0" i="0" u="none" strike="noStrike" baseline="0" dirty="0">
                <a:latin typeface="Arial" panose="020B0604020202020204" pitchFamily="34" charset="0"/>
                <a:cs typeface="Arial" panose="020B0604020202020204" pitchFamily="34" charset="0"/>
              </a:rPr>
              <a:t>producción, o en la prestación de servicios. (Materias primas).</a:t>
            </a:r>
          </a:p>
          <a:p>
            <a:pPr algn="l"/>
            <a:endParaRPr lang="es-CO" sz="2000" b="0" i="0" u="none" strike="noStrike" baseline="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9570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sz="2000" b="0" i="0" u="none" strike="noStrike" baseline="0" dirty="0">
                <a:solidFill>
                  <a:srgbClr val="0070C0"/>
                </a:solidFill>
                <a:latin typeface="Arial" panose="020B0604020202020204" pitchFamily="34" charset="0"/>
                <a:cs typeface="Arial" panose="020B0604020202020204" pitchFamily="34" charset="0"/>
              </a:rPr>
              <a:t>Rubros y los Inventarios de la Contabilidad de Costo</a:t>
            </a:r>
          </a:p>
          <a:p>
            <a:pPr algn="l"/>
            <a:endParaRPr lang="es-CO" sz="2000" b="0" i="0" u="none" strike="noStrike" baseline="0" dirty="0">
              <a:solidFill>
                <a:srgbClr val="0070C0"/>
              </a:solidFill>
              <a:latin typeface="Arial" panose="020B0604020202020204" pitchFamily="34" charset="0"/>
              <a:cs typeface="Arial" panose="020B0604020202020204" pitchFamily="34" charset="0"/>
            </a:endParaRPr>
          </a:p>
          <a:p>
            <a:pPr algn="l"/>
            <a:r>
              <a:rPr lang="es-CO" sz="1800" b="0" i="0" u="none" strike="noStrike" baseline="0" dirty="0">
                <a:solidFill>
                  <a:srgbClr val="FF0000"/>
                </a:solidFill>
                <a:latin typeface="Arial" panose="020B0604020202020204" pitchFamily="34" charset="0"/>
                <a:cs typeface="Arial" panose="020B0604020202020204" pitchFamily="34" charset="0"/>
              </a:rPr>
              <a:t>Productos Terminados</a:t>
            </a:r>
          </a:p>
          <a:p>
            <a:pPr algn="just">
              <a:lnSpc>
                <a:spcPct val="150000"/>
              </a:lnSpc>
            </a:pPr>
            <a:r>
              <a:rPr lang="es-CO" sz="1800" b="0" i="0" u="none" strike="noStrike" baseline="0" dirty="0">
                <a:latin typeface="Arial" panose="020B0604020202020204" pitchFamily="34" charset="0"/>
                <a:cs typeface="Arial" panose="020B0604020202020204" pitchFamily="34" charset="0"/>
              </a:rPr>
              <a:t>Son aquellos que se encuentran en condiciones de ser entregados al cliente. </a:t>
            </a:r>
            <a:r>
              <a:rPr lang="es-CO" sz="1800" dirty="0">
                <a:latin typeface="Arial" panose="020B0604020202020204" pitchFamily="34" charset="0"/>
                <a:cs typeface="Arial" panose="020B0604020202020204" pitchFamily="34" charset="0"/>
              </a:rPr>
              <a:t>E</a:t>
            </a:r>
            <a:r>
              <a:rPr lang="es-CO" sz="1800" b="0" i="0" u="none" strike="noStrike" baseline="0" dirty="0">
                <a:latin typeface="Arial" panose="020B0604020202020204" pitchFamily="34" charset="0"/>
                <a:cs typeface="Arial" panose="020B0604020202020204" pitchFamily="34" charset="0"/>
              </a:rPr>
              <a:t>l producto terminado no todas las veces corresponde al producto que requiere el consumidor final, ya que este puede tener como destino ser una materia prima para un proceso de producción en otra empresa.</a:t>
            </a:r>
          </a:p>
          <a:p>
            <a:pPr algn="just">
              <a:lnSpc>
                <a:spcPct val="150000"/>
              </a:lnSpc>
            </a:pPr>
            <a:r>
              <a:rPr lang="es-CO" sz="1800" b="0" i="0" u="none" strike="noStrike" baseline="0" dirty="0">
                <a:latin typeface="Arial" panose="020B0604020202020204" pitchFamily="34" charset="0"/>
                <a:cs typeface="Arial" panose="020B0604020202020204" pitchFamily="34" charset="0"/>
              </a:rPr>
              <a:t>.</a:t>
            </a:r>
            <a:endParaRPr lang="es-CO" sz="1800" b="0" i="0" dirty="0">
              <a:solidFill>
                <a:srgbClr val="333333"/>
              </a:solidFill>
              <a:effectLst/>
              <a:latin typeface="Arial" panose="020B0604020202020204" pitchFamily="34" charset="0"/>
              <a:cs typeface="Arial" panose="020B0604020202020204" pitchFamily="34" charset="0"/>
            </a:endParaRPr>
          </a:p>
          <a:p>
            <a:pPr algn="l"/>
            <a:endParaRPr lang="es-CO" sz="2000" b="0" i="0" u="none" strike="noStrike" baseline="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38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sz="2000" b="0" i="0" u="none" strike="noStrike" baseline="0" dirty="0">
                <a:solidFill>
                  <a:srgbClr val="0070C0"/>
                </a:solidFill>
                <a:latin typeface="Arial" panose="020B0604020202020204" pitchFamily="34" charset="0"/>
                <a:cs typeface="Arial" panose="020B0604020202020204" pitchFamily="34" charset="0"/>
              </a:rPr>
              <a:t>Rubros y los Inventarios de la Contabilidad de Costo</a:t>
            </a:r>
          </a:p>
          <a:p>
            <a:pPr algn="l"/>
            <a:endParaRPr lang="es-CO" sz="1800" dirty="0">
              <a:latin typeface="Arial" panose="020B0604020202020204" pitchFamily="34" charset="0"/>
              <a:cs typeface="Arial" panose="020B0604020202020204" pitchFamily="34" charset="0"/>
            </a:endParaRPr>
          </a:p>
          <a:p>
            <a:pPr algn="l"/>
            <a:r>
              <a:rPr lang="es-CO" sz="1800" b="0" i="0" u="none" strike="noStrike" baseline="0" dirty="0">
                <a:solidFill>
                  <a:srgbClr val="FF0000"/>
                </a:solidFill>
                <a:latin typeface="Arial" panose="020B0604020202020204" pitchFamily="34" charset="0"/>
                <a:cs typeface="Arial" panose="020B0604020202020204" pitchFamily="34" charset="0"/>
              </a:rPr>
              <a:t>Productos en Proceso</a:t>
            </a:r>
          </a:p>
          <a:p>
            <a:pPr algn="l"/>
            <a:r>
              <a:rPr lang="es-CO" sz="1800" b="0" i="0" u="none" strike="noStrike" baseline="0" dirty="0">
                <a:latin typeface="Arial" panose="020B0604020202020204" pitchFamily="34" charset="0"/>
                <a:cs typeface="Arial" panose="020B0604020202020204" pitchFamily="34" charset="0"/>
              </a:rPr>
              <a:t>Este inventario hace referencia a todos los productos que están en proceso de</a:t>
            </a:r>
          </a:p>
          <a:p>
            <a:pPr algn="l"/>
            <a:r>
              <a:rPr lang="es-CO" sz="1800" b="0" i="0" u="none" strike="noStrike" baseline="0" dirty="0">
                <a:latin typeface="Arial" panose="020B0604020202020204" pitchFamily="34" charset="0"/>
                <a:cs typeface="Arial" panose="020B0604020202020204" pitchFamily="34" charset="0"/>
              </a:rPr>
              <a:t>transformación y no han sido terminados al finalizar el periodo productivo.</a:t>
            </a:r>
          </a:p>
          <a:p>
            <a:pPr algn="l"/>
            <a:endParaRPr lang="es-CO" sz="1800" b="0" i="0" u="none" strike="noStrike" baseline="0" dirty="0">
              <a:latin typeface="Arial" panose="020B0604020202020204" pitchFamily="34" charset="0"/>
              <a:cs typeface="Arial" panose="020B0604020202020204" pitchFamily="34" charset="0"/>
            </a:endParaRPr>
          </a:p>
          <a:p>
            <a:pPr algn="l"/>
            <a:r>
              <a:rPr lang="es-CO" sz="1800" b="0" i="0" u="none" strike="noStrike" baseline="0" dirty="0">
                <a:solidFill>
                  <a:srgbClr val="FF0000"/>
                </a:solidFill>
                <a:latin typeface="Arial" panose="020B0604020202020204" pitchFamily="34" charset="0"/>
                <a:cs typeface="Arial" panose="020B0604020202020204" pitchFamily="34" charset="0"/>
              </a:rPr>
              <a:t>Materias Primas</a:t>
            </a:r>
          </a:p>
          <a:p>
            <a:pPr algn="l"/>
            <a:r>
              <a:rPr lang="es-CO" sz="1800" b="0" i="0" u="none" strike="noStrike" baseline="0" dirty="0">
                <a:latin typeface="Arial" panose="020B0604020202020204" pitchFamily="34" charset="0"/>
                <a:cs typeface="Arial" panose="020B0604020202020204" pitchFamily="34" charset="0"/>
              </a:rPr>
              <a:t>Son aquellos que van a servir de insumos para la elaboración de un producto y no han sido entregados al proceso de producción.</a:t>
            </a:r>
            <a:endParaRPr lang="es-CO" sz="1800" b="0" i="0" dirty="0">
              <a:solidFill>
                <a:srgbClr val="333333"/>
              </a:solidFill>
              <a:effectLst/>
              <a:latin typeface="Arial" panose="020B0604020202020204" pitchFamily="34" charset="0"/>
              <a:cs typeface="Arial" panose="020B0604020202020204" pitchFamily="34" charset="0"/>
            </a:endParaRPr>
          </a:p>
          <a:p>
            <a:pPr algn="l"/>
            <a:endParaRPr lang="es-CO" sz="2000" b="0" i="0" u="none" strike="noStrike" baseline="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691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sz="2000" b="0" i="0" u="none" strike="noStrike" baseline="0" dirty="0">
                <a:solidFill>
                  <a:srgbClr val="0070C0"/>
                </a:solidFill>
                <a:latin typeface="Arial" panose="020B0604020202020204" pitchFamily="34" charset="0"/>
                <a:cs typeface="Arial" panose="020B0604020202020204" pitchFamily="34" charset="0"/>
              </a:rPr>
              <a:t>Sistemas de Información</a:t>
            </a:r>
          </a:p>
          <a:p>
            <a:pPr marL="285750" indent="-285750" algn="l">
              <a:buFont typeface="Wingdings" panose="05000000000000000000" pitchFamily="2" charset="2"/>
              <a:buChar char="q"/>
            </a:pPr>
            <a:endParaRPr lang="es-CO" sz="2000" b="0" i="0" u="none" strike="noStrike" baseline="0" dirty="0">
              <a:solidFill>
                <a:srgbClr val="0070C0"/>
              </a:solidFill>
              <a:latin typeface="Arial" panose="020B0604020202020204" pitchFamily="34" charset="0"/>
              <a:cs typeface="Arial" panose="020B0604020202020204" pitchFamily="34" charset="0"/>
            </a:endParaRPr>
          </a:p>
          <a:p>
            <a:pPr algn="l"/>
            <a:r>
              <a:rPr lang="es-CO" sz="1800" b="0" i="0" u="none" strike="noStrike" baseline="0" dirty="0">
                <a:latin typeface="CIDFont+F5"/>
              </a:rPr>
              <a:t> </a:t>
            </a:r>
            <a:r>
              <a:rPr lang="es-CO" sz="1800" b="0" i="0" u="none" strike="noStrike" baseline="0" dirty="0">
                <a:solidFill>
                  <a:srgbClr val="00B050"/>
                </a:solidFill>
                <a:latin typeface="Arial" panose="020B0604020202020204" pitchFamily="34" charset="0"/>
                <a:cs typeface="Arial" panose="020B0604020202020204" pitchFamily="34" charset="0"/>
              </a:rPr>
              <a:t>Contabilidad Financiera</a:t>
            </a:r>
          </a:p>
          <a:p>
            <a:pPr algn="just"/>
            <a:r>
              <a:rPr lang="es-CO" sz="1800" b="0" i="0" u="none" strike="noStrike" baseline="0" dirty="0">
                <a:latin typeface="Arial" panose="020B0604020202020204" pitchFamily="34" charset="0"/>
                <a:cs typeface="Arial" panose="020B0604020202020204" pitchFamily="34" charset="0"/>
              </a:rPr>
              <a:t>La contabilidad financiera proporciona información sobre la situación financiera, el</a:t>
            </a:r>
          </a:p>
          <a:p>
            <a:pPr algn="just"/>
            <a:r>
              <a:rPr lang="es-CO" sz="1800" b="0" i="0" u="none" strike="noStrike" baseline="0" dirty="0">
                <a:latin typeface="Arial" panose="020B0604020202020204" pitchFamily="34" charset="0"/>
                <a:cs typeface="Arial" panose="020B0604020202020204" pitchFamily="34" charset="0"/>
              </a:rPr>
              <a:t>rendimiento y los flujos de efectivo de una entidad, que sea útil para la toma de decisiones económicas  para terceras personas.</a:t>
            </a:r>
          </a:p>
          <a:p>
            <a:pPr algn="just"/>
            <a:endParaRPr lang="es-CO" sz="1800" dirty="0">
              <a:latin typeface="Arial" panose="020B0604020202020204" pitchFamily="34" charset="0"/>
              <a:cs typeface="Arial" panose="020B0604020202020204" pitchFamily="34" charset="0"/>
            </a:endParaRPr>
          </a:p>
          <a:p>
            <a:pPr algn="just"/>
            <a:r>
              <a:rPr lang="es-CO" sz="1800" b="0" i="0" u="none" strike="noStrike" baseline="0" dirty="0">
                <a:latin typeface="Arial" panose="020B0604020202020204" pitchFamily="34" charset="0"/>
                <a:cs typeface="Arial" panose="020B0604020202020204" pitchFamily="34" charset="0"/>
              </a:rPr>
              <a:t>La contabilidad financiera hace uso de la contabilidad de costos básicamente para:</a:t>
            </a:r>
          </a:p>
          <a:p>
            <a:pPr marL="285750" indent="-285750" algn="just">
              <a:buFont typeface="Wingdings" panose="05000000000000000000" pitchFamily="2" charset="2"/>
              <a:buChar char="§"/>
            </a:pPr>
            <a:r>
              <a:rPr lang="es-CO" sz="1800" b="0" i="0" u="none" strike="noStrike" baseline="0" dirty="0">
                <a:latin typeface="Arial" panose="020B0604020202020204" pitchFamily="34" charset="0"/>
                <a:cs typeface="Arial" panose="020B0604020202020204" pitchFamily="34" charset="0"/>
              </a:rPr>
              <a:t>valorizar existencias que hacen parte del Estado de Situación Financiera.</a:t>
            </a:r>
          </a:p>
          <a:p>
            <a:pPr marL="285750" indent="-285750" algn="just">
              <a:buFont typeface="Wingdings" panose="05000000000000000000" pitchFamily="2" charset="2"/>
              <a:buChar char="§"/>
            </a:pPr>
            <a:r>
              <a:rPr lang="es-CO" sz="1800" b="0" i="0" u="none" strike="noStrike" baseline="0" dirty="0">
                <a:latin typeface="Arial" panose="020B0604020202020204" pitchFamily="34" charset="0"/>
                <a:cs typeface="Arial" panose="020B0604020202020204" pitchFamily="34" charset="0"/>
              </a:rPr>
              <a:t>Cálculo del costo de ventas, necesario para preparar el Estado de Resultados.</a:t>
            </a:r>
          </a:p>
          <a:p>
            <a:pPr marL="285750" indent="-285750" algn="just">
              <a:buFont typeface="Wingdings" panose="05000000000000000000" pitchFamily="2" charset="2"/>
              <a:buChar char="§"/>
            </a:pPr>
            <a:r>
              <a:rPr lang="es-CO" sz="1800" b="0" i="0" u="none" strike="noStrike" baseline="0" dirty="0">
                <a:latin typeface="Arial" panose="020B0604020202020204" pitchFamily="34" charset="0"/>
                <a:cs typeface="Arial" panose="020B0604020202020204" pitchFamily="34" charset="0"/>
              </a:rPr>
              <a:t>Los reportes necesarios para comprender el movimiento de inventarios y costos en  </a:t>
            </a:r>
          </a:p>
          <a:p>
            <a:pPr algn="just"/>
            <a:r>
              <a:rPr lang="es-CO" sz="1800" b="0" i="0" u="none" strike="noStrike" baseline="0" dirty="0">
                <a:latin typeface="Arial" panose="020B0604020202020204" pitchFamily="34" charset="0"/>
                <a:cs typeface="Arial" panose="020B0604020202020204" pitchFamily="34" charset="0"/>
              </a:rPr>
              <a:t>    un periodo determinado.</a:t>
            </a:r>
          </a:p>
        </p:txBody>
      </p:sp>
    </p:spTree>
    <p:extLst>
      <p:ext uri="{BB962C8B-B14F-4D97-AF65-F5344CB8AC3E}">
        <p14:creationId xmlns:p14="http://schemas.microsoft.com/office/powerpoint/2010/main" val="187969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sz="2000" b="0" i="0" u="none" strike="noStrike" baseline="0" dirty="0">
                <a:solidFill>
                  <a:srgbClr val="0070C0"/>
                </a:solidFill>
                <a:latin typeface="Arial" panose="020B0604020202020204" pitchFamily="34" charset="0"/>
                <a:cs typeface="Arial" panose="020B0604020202020204" pitchFamily="34" charset="0"/>
              </a:rPr>
              <a:t>Sistemas de </a:t>
            </a:r>
            <a:r>
              <a:rPr lang="es-CO" sz="2000" b="0" i="0" u="none" strike="noStrike" baseline="0" dirty="0" err="1">
                <a:solidFill>
                  <a:srgbClr val="0070C0"/>
                </a:solidFill>
                <a:latin typeface="Arial" panose="020B0604020202020204" pitchFamily="34" charset="0"/>
                <a:cs typeface="Arial" panose="020B0604020202020204" pitchFamily="34" charset="0"/>
              </a:rPr>
              <a:t>Informacion</a:t>
            </a:r>
            <a:r>
              <a:rPr lang="es-CO" sz="2000" b="0" i="0" u="none" strike="noStrike" baseline="0" dirty="0">
                <a:solidFill>
                  <a:srgbClr val="0070C0"/>
                </a:solidFill>
                <a:latin typeface="Arial" panose="020B0604020202020204" pitchFamily="34" charset="0"/>
                <a:cs typeface="Arial" panose="020B0604020202020204" pitchFamily="34" charset="0"/>
              </a:rPr>
              <a:t>:</a:t>
            </a:r>
          </a:p>
          <a:p>
            <a:pPr algn="l"/>
            <a:endParaRPr lang="es-CO" sz="2000" b="0" i="0" u="none" strike="noStrike" baseline="0" dirty="0">
              <a:solidFill>
                <a:srgbClr val="0070C0"/>
              </a:solidFill>
              <a:latin typeface="Arial" panose="020B0604020202020204" pitchFamily="34" charset="0"/>
              <a:cs typeface="Arial" panose="020B0604020202020204" pitchFamily="34" charset="0"/>
            </a:endParaRPr>
          </a:p>
          <a:p>
            <a:pPr algn="just"/>
            <a:r>
              <a:rPr lang="es-CO" sz="1800" dirty="0">
                <a:solidFill>
                  <a:srgbClr val="00B050"/>
                </a:solidFill>
                <a:latin typeface="Arial" panose="020B0604020202020204" pitchFamily="34" charset="0"/>
                <a:cs typeface="Arial" panose="020B0604020202020204" pitchFamily="34" charset="0"/>
              </a:rPr>
              <a:t>Contabilidad Administrativa</a:t>
            </a:r>
          </a:p>
          <a:p>
            <a:pPr algn="just"/>
            <a:r>
              <a:rPr lang="es-CO" sz="1800" b="0" i="0" u="none" strike="noStrike" baseline="0" dirty="0">
                <a:latin typeface="Arial" panose="020B0604020202020204" pitchFamily="34" charset="0"/>
                <a:cs typeface="Arial" panose="020B0604020202020204" pitchFamily="34" charset="0"/>
              </a:rPr>
              <a:t>Sistema de información diseñado para uso interno de la entidad, hecha a la medida de la gerencia.</a:t>
            </a:r>
          </a:p>
          <a:p>
            <a:pPr algn="just"/>
            <a:r>
              <a:rPr lang="es-CO" sz="1800" b="0" i="0" u="none" strike="noStrike" baseline="0" dirty="0">
                <a:latin typeface="Arial" panose="020B0604020202020204" pitchFamily="34" charset="0"/>
                <a:cs typeface="Arial" panose="020B0604020202020204" pitchFamily="34" charset="0"/>
              </a:rPr>
              <a:t>La contabilidad Administrativa hace uso de la contabilidad de costos básicamente para</a:t>
            </a:r>
          </a:p>
          <a:p>
            <a:pPr algn="just"/>
            <a:r>
              <a:rPr lang="es-CO" sz="1800" b="0" i="0" u="none" strike="noStrike" baseline="0" dirty="0">
                <a:latin typeface="Arial" panose="020B0604020202020204" pitchFamily="34" charset="0"/>
                <a:cs typeface="Arial" panose="020B0604020202020204" pitchFamily="34" charset="0"/>
              </a:rPr>
              <a:t>asegurar la utilización óptima de los recursos y el cumplimiento de los objetivos</a:t>
            </a:r>
          </a:p>
          <a:p>
            <a:pPr algn="just"/>
            <a:r>
              <a:rPr lang="es-CO" sz="1800" b="0" i="0" u="none" strike="noStrike" baseline="0" dirty="0">
                <a:latin typeface="Arial" panose="020B0604020202020204" pitchFamily="34" charset="0"/>
                <a:cs typeface="Arial" panose="020B0604020202020204" pitchFamily="34" charset="0"/>
              </a:rPr>
              <a:t>empresariales, mediante:</a:t>
            </a:r>
          </a:p>
          <a:p>
            <a:pPr marL="285750" indent="-285750" algn="just">
              <a:buFont typeface="Wingdings" panose="05000000000000000000" pitchFamily="2" charset="2"/>
              <a:buChar char="§"/>
            </a:pPr>
            <a:r>
              <a:rPr lang="es-CO" sz="1800" b="0" i="0" u="none" strike="noStrike" baseline="0" dirty="0">
                <a:latin typeface="Arial" panose="020B0604020202020204" pitchFamily="34" charset="0"/>
                <a:cs typeface="Arial" panose="020B0604020202020204" pitchFamily="34" charset="0"/>
              </a:rPr>
              <a:t>La toma de decisiones</a:t>
            </a:r>
          </a:p>
          <a:p>
            <a:pPr marL="285750" indent="-285750" algn="just">
              <a:buFont typeface="Wingdings" panose="05000000000000000000" pitchFamily="2" charset="2"/>
              <a:buChar char="§"/>
            </a:pPr>
            <a:r>
              <a:rPr lang="es-CO" sz="1800" b="0" i="0" u="none" strike="noStrike" baseline="0" dirty="0">
                <a:latin typeface="Arial" panose="020B0604020202020204" pitchFamily="34" charset="0"/>
                <a:cs typeface="Arial" panose="020B0604020202020204" pitchFamily="34" charset="0"/>
              </a:rPr>
              <a:t>Mejoramiento continúo</a:t>
            </a:r>
          </a:p>
          <a:p>
            <a:pPr marL="285750" indent="-285750" algn="just">
              <a:buFont typeface="Wingdings" panose="05000000000000000000" pitchFamily="2" charset="2"/>
              <a:buChar char="§"/>
            </a:pPr>
            <a:r>
              <a:rPr lang="es-CO" sz="1800" b="0" i="0" u="none" strike="noStrike" baseline="0" dirty="0">
                <a:latin typeface="Arial" panose="020B0604020202020204" pitchFamily="34" charset="0"/>
                <a:cs typeface="Arial" panose="020B0604020202020204" pitchFamily="34" charset="0"/>
              </a:rPr>
              <a:t>Diseño de estrategias empresariales.</a:t>
            </a:r>
            <a:endParaRPr lang="es-CO" sz="2000" b="0" i="0" u="none" strike="noStrike" baseline="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711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sz="2000" b="0" i="0" u="none" strike="noStrike" baseline="0" dirty="0">
                <a:solidFill>
                  <a:srgbClr val="0070C0"/>
                </a:solidFill>
                <a:latin typeface="Arial" panose="020B0604020202020204" pitchFamily="34" charset="0"/>
                <a:cs typeface="Arial" panose="020B0604020202020204" pitchFamily="34" charset="0"/>
              </a:rPr>
              <a:t>Sistemas de </a:t>
            </a:r>
            <a:r>
              <a:rPr lang="es-CO" sz="2000" b="0" i="0" u="none" strike="noStrike" baseline="0" dirty="0" err="1">
                <a:solidFill>
                  <a:srgbClr val="0070C0"/>
                </a:solidFill>
                <a:latin typeface="Arial" panose="020B0604020202020204" pitchFamily="34" charset="0"/>
                <a:cs typeface="Arial" panose="020B0604020202020204" pitchFamily="34" charset="0"/>
              </a:rPr>
              <a:t>Informacion</a:t>
            </a:r>
            <a:r>
              <a:rPr lang="es-CO" sz="2000" b="0" i="0" u="none" strike="noStrike" baseline="0" dirty="0">
                <a:solidFill>
                  <a:srgbClr val="0070C0"/>
                </a:solidFill>
                <a:latin typeface="Arial" panose="020B0604020202020204" pitchFamily="34" charset="0"/>
                <a:cs typeface="Arial" panose="020B0604020202020204" pitchFamily="34" charset="0"/>
              </a:rPr>
              <a:t>:</a:t>
            </a:r>
          </a:p>
          <a:p>
            <a:pPr algn="l"/>
            <a:endParaRPr lang="es-CO" sz="2000" b="0" i="0" u="none" strike="noStrike" baseline="0" dirty="0">
              <a:solidFill>
                <a:srgbClr val="0070C0"/>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F38825BD-A26A-6D0B-AFDB-1DC18098E2C5}"/>
              </a:ext>
            </a:extLst>
          </p:cNvPr>
          <p:cNvPicPr>
            <a:picLocks noChangeAspect="1"/>
          </p:cNvPicPr>
          <p:nvPr/>
        </p:nvPicPr>
        <p:blipFill>
          <a:blip r:embed="rId2"/>
          <a:stretch>
            <a:fillRect/>
          </a:stretch>
        </p:blipFill>
        <p:spPr>
          <a:xfrm>
            <a:off x="2190307" y="3056008"/>
            <a:ext cx="6783572" cy="2855694"/>
          </a:xfrm>
          <a:prstGeom prst="rect">
            <a:avLst/>
          </a:prstGeom>
        </p:spPr>
      </p:pic>
    </p:spTree>
    <p:extLst>
      <p:ext uri="{BB962C8B-B14F-4D97-AF65-F5344CB8AC3E}">
        <p14:creationId xmlns:p14="http://schemas.microsoft.com/office/powerpoint/2010/main" val="3381744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48809"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algn="l"/>
            <a:endParaRPr lang="es-CO" sz="2000" b="0" i="0" u="none" strike="noStrike" baseline="0" dirty="0">
              <a:solidFill>
                <a:srgbClr val="082A75"/>
              </a:solidFill>
              <a:latin typeface="Arial" panose="020B0604020202020204" pitchFamily="34" charset="0"/>
              <a:cs typeface="Arial" panose="020B0604020202020204" pitchFamily="34" charset="0"/>
            </a:endParaRPr>
          </a:p>
          <a:p>
            <a:pPr algn="l"/>
            <a:endParaRPr lang="es-CO" sz="2000" dirty="0">
              <a:solidFill>
                <a:srgbClr val="082A75"/>
              </a:solidFill>
              <a:latin typeface="Arial" panose="020B0604020202020204" pitchFamily="34" charset="0"/>
              <a:cs typeface="Arial" panose="020B0604020202020204" pitchFamily="34" charset="0"/>
            </a:endParaRPr>
          </a:p>
          <a:p>
            <a:pPr algn="l"/>
            <a:endParaRPr lang="es-CO" sz="2000" b="0" i="0" u="none" strike="noStrike" baseline="0" dirty="0">
              <a:solidFill>
                <a:srgbClr val="082A75"/>
              </a:solidFill>
              <a:latin typeface="Arial" panose="020B0604020202020204" pitchFamily="34" charset="0"/>
              <a:cs typeface="Arial" panose="020B0604020202020204" pitchFamily="34" charset="0"/>
            </a:endParaRPr>
          </a:p>
          <a:p>
            <a:pPr algn="l"/>
            <a:r>
              <a:rPr lang="es-CO" sz="2000" b="0" i="0" u="none" strike="noStrike" baseline="0" dirty="0">
                <a:solidFill>
                  <a:srgbClr val="FF0000"/>
                </a:solidFill>
                <a:latin typeface="Arial" panose="020B0604020202020204" pitchFamily="34" charset="0"/>
                <a:cs typeface="Arial" panose="020B0604020202020204" pitchFamily="34" charset="0"/>
              </a:rPr>
              <a:t>CONSULTA</a:t>
            </a:r>
            <a:r>
              <a:rPr lang="es-CO" sz="2000" b="0" i="0" u="none" strike="noStrike" baseline="0" dirty="0">
                <a:solidFill>
                  <a:srgbClr val="082A75"/>
                </a:solidFill>
                <a:latin typeface="Arial" panose="020B0604020202020204" pitchFamily="34" charset="0"/>
                <a:cs typeface="Arial" panose="020B0604020202020204" pitchFamily="34" charset="0"/>
              </a:rPr>
              <a:t> : CONCEPTO Y DIFERENCIAS ENTRE COSTO-GASTO</a:t>
            </a:r>
          </a:p>
          <a:p>
            <a:pPr algn="l"/>
            <a:r>
              <a:rPr lang="es-CO" sz="2000" b="0" i="0" u="none" strike="noStrike" baseline="0" dirty="0">
                <a:solidFill>
                  <a:srgbClr val="0070C0"/>
                </a:solidFill>
                <a:latin typeface="Arial" panose="020B0604020202020204" pitchFamily="34" charset="0"/>
                <a:cs typeface="Arial" panose="020B0604020202020204" pitchFamily="34" charset="0"/>
              </a:rPr>
              <a:t>                      </a:t>
            </a:r>
            <a:r>
              <a:rPr lang="es-CO" sz="2000" dirty="0">
                <a:solidFill>
                  <a:srgbClr val="082A75"/>
                </a:solidFill>
                <a:latin typeface="Arial" panose="020B0604020202020204" pitchFamily="34" charset="0"/>
                <a:cs typeface="Arial" panose="020B0604020202020204" pitchFamily="34" charset="0"/>
              </a:rPr>
              <a:t>cinco (5) ejemplos de cada uno de ellos</a:t>
            </a:r>
          </a:p>
          <a:p>
            <a:pPr algn="l"/>
            <a:endParaRPr lang="es-CO" sz="2000" dirty="0">
              <a:solidFill>
                <a:srgbClr val="082A75"/>
              </a:solidFill>
              <a:latin typeface="Arial" panose="020B0604020202020204" pitchFamily="34" charset="0"/>
              <a:cs typeface="Arial" panose="020B0604020202020204" pitchFamily="34" charset="0"/>
            </a:endParaRPr>
          </a:p>
          <a:p>
            <a:pPr algn="l"/>
            <a:r>
              <a:rPr lang="es-CO" sz="2000" dirty="0">
                <a:solidFill>
                  <a:srgbClr val="0070C0"/>
                </a:solidFill>
                <a:latin typeface="Arial" panose="020B0604020202020204" pitchFamily="34" charset="0"/>
                <a:cs typeface="Arial" panose="020B0604020202020204" pitchFamily="34" charset="0"/>
              </a:rPr>
              <a:t>Próxima clase : presentar en una hoja tamaño carta </a:t>
            </a:r>
            <a:endParaRPr lang="es-CO" sz="2000" b="0" i="0" u="none" strike="noStrike" baseline="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2624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9"/>
            <a:ext cx="9144000" cy="428625"/>
          </a:xfrm>
        </p:spPr>
        <p:txBody>
          <a:bodyPr/>
          <a:lstStyle/>
          <a:p>
            <a:r>
              <a:rPr lang="es-CO" sz="2400" b="1" dirty="0">
                <a:solidFill>
                  <a:srgbClr val="FF0000"/>
                </a:solidFill>
                <a:latin typeface="Arial" panose="020B0604020202020204" pitchFamily="34" charset="0"/>
                <a:cs typeface="Arial" panose="020B0604020202020204" pitchFamily="34" charset="0"/>
              </a:rPr>
              <a:t>Costos y  presupuesto </a:t>
            </a:r>
            <a:r>
              <a:rPr lang="es-CO" sz="2400" b="1" dirty="0" err="1">
                <a:solidFill>
                  <a:srgbClr val="FF0000"/>
                </a:solidFill>
                <a:latin typeface="Arial" panose="020B0604020202020204" pitchFamily="34" charset="0"/>
                <a:cs typeface="Arial" panose="020B0604020202020204" pitchFamily="34" charset="0"/>
              </a:rPr>
              <a:t>ing</a:t>
            </a:r>
            <a:r>
              <a:rPr lang="es-CO" sz="2400" b="1" dirty="0">
                <a:solidFill>
                  <a:srgbClr val="FF0000"/>
                </a:solidFill>
                <a:latin typeface="Arial" panose="020B0604020202020204" pitchFamily="34" charset="0"/>
                <a:cs typeface="Arial" panose="020B0604020202020204" pitchFamily="34" charset="0"/>
              </a:rPr>
              <a:t> </a:t>
            </a:r>
            <a:r>
              <a:rPr lang="es-CO" sz="2400" b="1" dirty="0" err="1">
                <a:solidFill>
                  <a:srgbClr val="FF0000"/>
                </a:solidFill>
                <a:latin typeface="Arial" panose="020B0604020202020204" pitchFamily="34" charset="0"/>
                <a:cs typeface="Arial" panose="020B0604020202020204" pitchFamily="34" charset="0"/>
              </a:rPr>
              <a:t>informatica</a:t>
            </a:r>
            <a:endParaRPr lang="es-CO" sz="2400" b="1" dirty="0">
              <a:solidFill>
                <a:srgbClr val="FF0000"/>
              </a:solidFill>
              <a:latin typeface="Arial" panose="020B0604020202020204" pitchFamily="34" charset="0"/>
              <a:cs typeface="Arial" panose="020B0604020202020204" pitchFamily="34" charset="0"/>
            </a:endParaRPr>
          </a:p>
        </p:txBody>
      </p:sp>
      <p:sp>
        <p:nvSpPr>
          <p:cNvPr id="4" name="Subtítulo 3"/>
          <p:cNvSpPr>
            <a:spLocks noGrp="1"/>
          </p:cNvSpPr>
          <p:nvPr>
            <p:ph type="subTitle" idx="1"/>
          </p:nvPr>
        </p:nvSpPr>
        <p:spPr>
          <a:xfrm>
            <a:off x="1524000" y="1693304"/>
            <a:ext cx="9144000" cy="5010150"/>
          </a:xfrm>
        </p:spPr>
        <p:txBody>
          <a:bodyPr/>
          <a:lstStyle/>
          <a:p>
            <a:endParaRPr lang="es-CO" dirty="0">
              <a:solidFill>
                <a:srgbClr val="0070C0"/>
              </a:solidFill>
              <a:latin typeface="Arial" panose="020B0604020202020204" pitchFamily="34" charset="0"/>
              <a:cs typeface="Arial" panose="020B0604020202020204" pitchFamily="34" charset="0"/>
            </a:endParaRPr>
          </a:p>
          <a:p>
            <a:endParaRPr lang="es-CO" dirty="0">
              <a:solidFill>
                <a:srgbClr val="0070C0"/>
              </a:solidFill>
              <a:latin typeface="Arial" panose="020B0604020202020204" pitchFamily="34" charset="0"/>
              <a:cs typeface="Arial" panose="020B0604020202020204" pitchFamily="34" charset="0"/>
            </a:endParaRPr>
          </a:p>
          <a:p>
            <a:endParaRPr lang="es-CO" dirty="0">
              <a:solidFill>
                <a:srgbClr val="0070C0"/>
              </a:solidFill>
              <a:latin typeface="Arial" panose="020B0604020202020204" pitchFamily="34" charset="0"/>
              <a:cs typeface="Arial" panose="020B0604020202020204" pitchFamily="34" charset="0"/>
            </a:endParaRPr>
          </a:p>
          <a:p>
            <a:r>
              <a:rPr lang="es-CO" dirty="0">
                <a:solidFill>
                  <a:srgbClr val="0070C0"/>
                </a:solidFill>
                <a:latin typeface="Arial" panose="020B0604020202020204" pitchFamily="34" charset="0"/>
                <a:cs typeface="Arial" panose="020B0604020202020204" pitchFamily="34" charset="0"/>
              </a:rPr>
              <a:t>Agradezco la atención y Disposición al crecimiento de su conocimiento profesional y laboral  .</a:t>
            </a:r>
          </a:p>
          <a:p>
            <a:endParaRPr lang="es-CO" dirty="0">
              <a:solidFill>
                <a:srgbClr val="0070C0"/>
              </a:solidFill>
              <a:latin typeface="Arial" panose="020B0604020202020204" pitchFamily="34" charset="0"/>
              <a:cs typeface="Arial" panose="020B0604020202020204" pitchFamily="34" charset="0"/>
            </a:endParaRPr>
          </a:p>
          <a:p>
            <a:r>
              <a:rPr lang="es-CO" dirty="0">
                <a:solidFill>
                  <a:srgbClr val="0070C0"/>
                </a:solidFill>
                <a:latin typeface="Arial" panose="020B0604020202020204" pitchFamily="34" charset="0"/>
                <a:cs typeface="Arial" panose="020B0604020202020204" pitchFamily="34" charset="0"/>
              </a:rPr>
              <a:t>cuando la gente </a:t>
            </a:r>
            <a:r>
              <a:rPr lang="es-CO" u="sng" dirty="0">
                <a:solidFill>
                  <a:srgbClr val="0070C0"/>
                </a:solidFill>
                <a:latin typeface="Arial" panose="020B0604020202020204" pitchFamily="34" charset="0"/>
                <a:cs typeface="Arial" panose="020B0604020202020204" pitchFamily="34" charset="0"/>
              </a:rPr>
              <a:t>sabe que hacer </a:t>
            </a:r>
            <a:r>
              <a:rPr lang="es-CO" dirty="0">
                <a:solidFill>
                  <a:srgbClr val="0070C0"/>
                </a:solidFill>
                <a:latin typeface="Arial" panose="020B0604020202020204" pitchFamily="34" charset="0"/>
                <a:cs typeface="Arial" panose="020B0604020202020204" pitchFamily="34" charset="0"/>
              </a:rPr>
              <a:t>y se </a:t>
            </a:r>
            <a:r>
              <a:rPr lang="es-CO" u="sng" dirty="0">
                <a:solidFill>
                  <a:srgbClr val="0070C0"/>
                </a:solidFill>
                <a:latin typeface="Arial" panose="020B0604020202020204" pitchFamily="34" charset="0"/>
                <a:cs typeface="Arial" panose="020B0604020202020204" pitchFamily="34" charset="0"/>
              </a:rPr>
              <a:t>responsabiliza</a:t>
            </a:r>
            <a:r>
              <a:rPr lang="es-CO" dirty="0">
                <a:solidFill>
                  <a:srgbClr val="0070C0"/>
                </a:solidFill>
                <a:latin typeface="Arial" panose="020B0604020202020204" pitchFamily="34" charset="0"/>
                <a:cs typeface="Arial" panose="020B0604020202020204" pitchFamily="34" charset="0"/>
              </a:rPr>
              <a:t> , obtienen los resultados esperados</a:t>
            </a:r>
          </a:p>
          <a:p>
            <a:endParaRPr lang="es-CO" dirty="0">
              <a:solidFill>
                <a:srgbClr val="0070C0"/>
              </a:solidFill>
              <a:latin typeface="Arial" panose="020B0604020202020204" pitchFamily="34" charset="0"/>
              <a:cs typeface="Arial" panose="020B0604020202020204" pitchFamily="34" charset="0"/>
            </a:endParaRPr>
          </a:p>
          <a:p>
            <a:r>
              <a:rPr lang="es-CO" sz="5400" dirty="0">
                <a:solidFill>
                  <a:srgbClr val="0070C0"/>
                </a:solidFill>
                <a:latin typeface="Arial" panose="020B0604020202020204" pitchFamily="34" charset="0"/>
                <a:cs typeface="Arial" panose="020B0604020202020204" pitchFamily="34" charset="0"/>
              </a:rPr>
              <a:t>EXITOS!!!!</a:t>
            </a:r>
          </a:p>
        </p:txBody>
      </p:sp>
    </p:spTree>
    <p:extLst>
      <p:ext uri="{BB962C8B-B14F-4D97-AF65-F5344CB8AC3E}">
        <p14:creationId xmlns:p14="http://schemas.microsoft.com/office/powerpoint/2010/main" val="1430027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057774" y="365125"/>
            <a:ext cx="6296025" cy="4835525"/>
          </a:xfrm>
        </p:spPr>
        <p:txBody>
          <a:bodyPr/>
          <a:lstStyle/>
          <a:p>
            <a:br>
              <a:rPr lang="es-CO" sz="2400" dirty="0">
                <a:latin typeface="Arial" panose="020B0604020202020204" pitchFamily="34" charset="0"/>
                <a:cs typeface="Arial" panose="020B0604020202020204" pitchFamily="34" charset="0"/>
              </a:rPr>
            </a:br>
            <a:br>
              <a:rPr lang="es-CO" sz="2400" dirty="0">
                <a:latin typeface="Arial" panose="020B0604020202020204" pitchFamily="34" charset="0"/>
                <a:cs typeface="Arial" panose="020B0604020202020204" pitchFamily="34" charset="0"/>
              </a:rPr>
            </a:br>
            <a:r>
              <a:rPr lang="es-CO" sz="2400" dirty="0">
                <a:solidFill>
                  <a:srgbClr val="FF0000"/>
                </a:solidFill>
                <a:latin typeface="Arial" panose="020B0604020202020204" pitchFamily="34" charset="0"/>
                <a:cs typeface="Arial" panose="020B0604020202020204" pitchFamily="34" charset="0"/>
              </a:rPr>
              <a:t>ASIGNATURA</a:t>
            </a:r>
            <a:br>
              <a:rPr lang="es-CO" sz="2400" dirty="0">
                <a:solidFill>
                  <a:srgbClr val="FF0000"/>
                </a:solidFill>
                <a:latin typeface="Arial" panose="020B0604020202020204" pitchFamily="34" charset="0"/>
                <a:cs typeface="Arial" panose="020B0604020202020204" pitchFamily="34" charset="0"/>
              </a:rPr>
            </a:br>
            <a:br>
              <a:rPr lang="es-CO" sz="2400" dirty="0">
                <a:solidFill>
                  <a:srgbClr val="FF0000"/>
                </a:solidFill>
                <a:latin typeface="Arial" panose="020B0604020202020204" pitchFamily="34" charset="0"/>
                <a:cs typeface="Arial" panose="020B0604020202020204" pitchFamily="34" charset="0"/>
              </a:rPr>
            </a:br>
            <a:br>
              <a:rPr lang="es-CO" sz="2400" dirty="0">
                <a:latin typeface="Arial" panose="020B0604020202020204" pitchFamily="34" charset="0"/>
                <a:cs typeface="Arial" panose="020B0604020202020204" pitchFamily="34" charset="0"/>
              </a:rPr>
            </a:br>
            <a:br>
              <a:rPr lang="es-CO" sz="2400" dirty="0">
                <a:latin typeface="Arial" panose="020B0604020202020204" pitchFamily="34" charset="0"/>
                <a:cs typeface="Arial" panose="020B0604020202020204" pitchFamily="34" charset="0"/>
              </a:rPr>
            </a:br>
            <a:r>
              <a:rPr lang="es-CO" sz="2400" dirty="0">
                <a:latin typeface="Arial" panose="020B0604020202020204" pitchFamily="34" charset="0"/>
                <a:cs typeface="Arial" panose="020B0604020202020204" pitchFamily="34" charset="0"/>
              </a:rPr>
              <a:t>COSTOS Y PRESUPUESTOS</a:t>
            </a:r>
            <a:br>
              <a:rPr lang="es-MX" sz="2400" b="1" dirty="0">
                <a:solidFill>
                  <a:srgbClr val="0070C0"/>
                </a:solidFill>
                <a:latin typeface="Arial" panose="020B0604020202020204" pitchFamily="34" charset="0"/>
                <a:cs typeface="Arial" panose="020B0604020202020204" pitchFamily="34" charset="0"/>
              </a:rPr>
            </a:br>
            <a:br>
              <a:rPr lang="es-CO" sz="2400" b="1" dirty="0">
                <a:solidFill>
                  <a:srgbClr val="0070C0"/>
                </a:solidFill>
                <a:latin typeface="Arial" panose="020B0604020202020204" pitchFamily="34" charset="0"/>
                <a:cs typeface="Arial" panose="020B0604020202020204" pitchFamily="34" charset="0"/>
              </a:rPr>
            </a:br>
            <a:endParaRPr lang="es-CO" sz="24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5200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693304"/>
            <a:ext cx="9144000" cy="5010150"/>
          </a:xfrm>
        </p:spPr>
        <p:txBody>
          <a:bodyPr/>
          <a:lstStyle/>
          <a:p>
            <a:endParaRPr lang="es-CO" sz="1800" b="0" i="0" u="none" strike="noStrike" baseline="0" dirty="0">
              <a:latin typeface="Arial Narrow" panose="020B0606020202030204" pitchFamily="34" charset="0"/>
            </a:endParaRPr>
          </a:p>
          <a:p>
            <a:endParaRPr lang="es-CO" sz="2800" b="1" i="0" u="none" strike="noStrike" baseline="0" dirty="0">
              <a:solidFill>
                <a:srgbClr val="000000"/>
              </a:solidFill>
              <a:latin typeface="Arial" panose="020B0604020202020204" pitchFamily="34" charset="0"/>
            </a:endParaRPr>
          </a:p>
          <a:p>
            <a:r>
              <a:rPr lang="es-CO" sz="2800" b="1" i="0" u="none" strike="noStrike" baseline="0" dirty="0">
                <a:solidFill>
                  <a:srgbClr val="000000"/>
                </a:solidFill>
                <a:latin typeface="Arial" panose="020B0604020202020204" pitchFamily="34" charset="0"/>
              </a:rPr>
              <a:t>TEMAS </a:t>
            </a:r>
            <a:r>
              <a:rPr lang="es-CO" sz="2800" b="0" i="0" u="none" strike="noStrike" baseline="0" dirty="0">
                <a:solidFill>
                  <a:srgbClr val="000000"/>
                </a:solidFill>
                <a:latin typeface="Arial" panose="020B0604020202020204" pitchFamily="34" charset="0"/>
              </a:rPr>
              <a:t>	</a:t>
            </a: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b="0" i="0" u="none" strike="noStrike" baseline="0" dirty="0">
                <a:solidFill>
                  <a:srgbClr val="000000"/>
                </a:solidFill>
                <a:latin typeface="Arial Narrow" panose="020B0606020202030204" pitchFamily="34" charset="0"/>
              </a:rPr>
              <a:t>Tipos de Empresas </a:t>
            </a:r>
          </a:p>
          <a:p>
            <a:pPr marL="285750" indent="-285750" algn="l">
              <a:buFont typeface="Wingdings" panose="05000000000000000000" pitchFamily="2" charset="2"/>
              <a:buChar char="q"/>
            </a:pPr>
            <a:r>
              <a:rPr lang="es-CO" b="0" i="0" u="none" strike="noStrike" baseline="0" dirty="0">
                <a:solidFill>
                  <a:srgbClr val="000000"/>
                </a:solidFill>
                <a:latin typeface="Arial" panose="020B0604020202020204" pitchFamily="34" charset="0"/>
              </a:rPr>
              <a:t>Definición </a:t>
            </a:r>
            <a:r>
              <a:rPr lang="es-CO" b="0" i="0" u="none" strike="noStrike" baseline="0" dirty="0">
                <a:solidFill>
                  <a:srgbClr val="000000"/>
                </a:solidFill>
                <a:latin typeface="Arial Narrow" panose="020B0606020202030204" pitchFamily="34" charset="0"/>
              </a:rPr>
              <a:t>conceptos básico </a:t>
            </a:r>
            <a:r>
              <a:rPr lang="es-CO" b="0" i="0" u="none" strike="noStrike" baseline="0" dirty="0">
                <a:solidFill>
                  <a:srgbClr val="000000"/>
                </a:solidFill>
                <a:latin typeface="Arial" panose="020B0604020202020204" pitchFamily="34" charset="0"/>
              </a:rPr>
              <a:t>contabilidad de costos. </a:t>
            </a:r>
          </a:p>
          <a:p>
            <a:pPr marL="285750" indent="-285750" algn="l">
              <a:buFont typeface="Wingdings" panose="05000000000000000000" pitchFamily="2" charset="2"/>
              <a:buChar char="q"/>
            </a:pPr>
            <a:r>
              <a:rPr lang="es-CO" b="0" i="0" u="none" strike="noStrike" baseline="0" dirty="0">
                <a:solidFill>
                  <a:srgbClr val="000000"/>
                </a:solidFill>
                <a:latin typeface="Arial Narrow" panose="020B0606020202030204" pitchFamily="34" charset="0"/>
              </a:rPr>
              <a:t>Rubros y los Inventarios de la Contabilidad de Costo</a:t>
            </a:r>
          </a:p>
          <a:p>
            <a:pPr marL="285750" indent="-285750" algn="l">
              <a:buFont typeface="Wingdings" panose="05000000000000000000" pitchFamily="2" charset="2"/>
              <a:buChar char="q"/>
            </a:pPr>
            <a:r>
              <a:rPr lang="es-CO" b="0" i="0" u="none" strike="noStrike" baseline="0" dirty="0">
                <a:solidFill>
                  <a:srgbClr val="000000"/>
                </a:solidFill>
                <a:latin typeface="Arial Narrow" panose="020B0606020202030204" pitchFamily="34" charset="0"/>
              </a:rPr>
              <a:t> Sistemas de </a:t>
            </a:r>
            <a:r>
              <a:rPr lang="es-CO" b="0" i="0" u="none" strike="noStrike" baseline="0" dirty="0" err="1">
                <a:solidFill>
                  <a:srgbClr val="000000"/>
                </a:solidFill>
                <a:latin typeface="Arial Narrow" panose="020B0606020202030204" pitchFamily="34" charset="0"/>
              </a:rPr>
              <a:t>Informacion</a:t>
            </a:r>
            <a:r>
              <a:rPr lang="es-CO" b="0" i="0" u="none" strike="noStrike" baseline="0" dirty="0">
                <a:solidFill>
                  <a:srgbClr val="000000"/>
                </a:solidFill>
                <a:latin typeface="Arial Narrow" panose="020B0606020202030204" pitchFamily="34" charset="0"/>
              </a:rPr>
              <a:t>  </a:t>
            </a:r>
          </a:p>
          <a:p>
            <a:pPr marL="285750" indent="-285750" algn="l">
              <a:buFont typeface="Wingdings" panose="05000000000000000000" pitchFamily="2" charset="2"/>
              <a:buChar char="q"/>
            </a:pPr>
            <a:r>
              <a:rPr lang="es-CO" b="0" i="0" u="none" strike="noStrike" baseline="0" dirty="0">
                <a:solidFill>
                  <a:srgbClr val="000000"/>
                </a:solidFill>
                <a:latin typeface="Arial Narrow" panose="020B0606020202030204" pitchFamily="34" charset="0"/>
              </a:rPr>
              <a:t>Elementos y Clasificación </a:t>
            </a:r>
          </a:p>
          <a:p>
            <a:pPr algn="l"/>
            <a:r>
              <a:rPr lang="es-CO" b="0" i="0" u="none" strike="noStrike" baseline="0" dirty="0">
                <a:solidFill>
                  <a:srgbClr val="000000"/>
                </a:solidFill>
                <a:latin typeface="Arial" panose="020B0604020202020204" pitchFamily="34" charset="0"/>
              </a:rPr>
              <a:t>	</a:t>
            </a:r>
          </a:p>
          <a:p>
            <a:endParaRPr lang="es-CO" dirty="0"/>
          </a:p>
        </p:txBody>
      </p:sp>
    </p:spTree>
    <p:extLst>
      <p:ext uri="{BB962C8B-B14F-4D97-AF65-F5344CB8AC3E}">
        <p14:creationId xmlns:p14="http://schemas.microsoft.com/office/powerpoint/2010/main" val="2498103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693304"/>
            <a:ext cx="9144000" cy="5010150"/>
          </a:xfrm>
        </p:spPr>
        <p:txBody>
          <a:bodyPr/>
          <a:lstStyle/>
          <a:p>
            <a:endParaRPr lang="es-CO" sz="1800" b="0" i="0" u="none" strike="noStrike" baseline="0" dirty="0">
              <a:latin typeface="Arial Narrow" panose="020B0606020202030204" pitchFamily="34" charset="0"/>
            </a:endParaRPr>
          </a:p>
          <a:p>
            <a:endParaRPr lang="es-CO" sz="2800" b="1" i="0" u="none" strike="noStrike" baseline="0" dirty="0">
              <a:solidFill>
                <a:srgbClr val="000000"/>
              </a:solidFill>
              <a:latin typeface="Arial" panose="020B0604020202020204" pitchFamily="34" charset="0"/>
            </a:endParaRPr>
          </a:p>
          <a:p>
            <a:r>
              <a:rPr lang="es-CO" sz="2800" b="1" i="0" u="none" strike="noStrike" baseline="0" dirty="0">
                <a:solidFill>
                  <a:srgbClr val="000000"/>
                </a:solidFill>
                <a:latin typeface="Arial" panose="020B0604020202020204" pitchFamily="34" charset="0"/>
              </a:rPr>
              <a:t>TEMAS </a:t>
            </a:r>
            <a:r>
              <a:rPr lang="es-CO" sz="2800" b="0" i="0" u="none" strike="noStrike" baseline="0" dirty="0">
                <a:solidFill>
                  <a:srgbClr val="000000"/>
                </a:solidFill>
                <a:latin typeface="Arial" panose="020B0604020202020204" pitchFamily="34" charset="0"/>
              </a:rPr>
              <a:t>	</a:t>
            </a: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dirty="0">
                <a:solidFill>
                  <a:srgbClr val="000000"/>
                </a:solidFill>
                <a:latin typeface="Arial Narrow" panose="020B0606020202030204" pitchFamily="34" charset="0"/>
              </a:rPr>
              <a:t>Diferencias entre Costo – Gastos </a:t>
            </a:r>
          </a:p>
          <a:p>
            <a:pPr marL="285750" indent="-285750" algn="l">
              <a:buFont typeface="Wingdings" panose="05000000000000000000" pitchFamily="2" charset="2"/>
              <a:buChar char="q"/>
            </a:pPr>
            <a:r>
              <a:rPr lang="es-CO" dirty="0">
                <a:solidFill>
                  <a:srgbClr val="000000"/>
                </a:solidFill>
                <a:latin typeface="Arial Narrow" panose="020B0606020202030204" pitchFamily="34" charset="0"/>
              </a:rPr>
              <a:t> Elemento del costo  Configuración de los costos </a:t>
            </a:r>
          </a:p>
          <a:p>
            <a:pPr marL="285750" indent="-285750" algn="l">
              <a:buFont typeface="Wingdings" panose="05000000000000000000" pitchFamily="2" charset="2"/>
              <a:buChar char="q"/>
            </a:pPr>
            <a:r>
              <a:rPr lang="es-CO" dirty="0">
                <a:solidFill>
                  <a:srgbClr val="000000"/>
                </a:solidFill>
                <a:latin typeface="Arial Narrow" panose="020B0606020202030204" pitchFamily="34" charset="0"/>
              </a:rPr>
              <a:t> Importancia de los costos de producción. </a:t>
            </a:r>
          </a:p>
          <a:p>
            <a:pPr marL="285750" indent="-285750" algn="l">
              <a:buFont typeface="Wingdings" panose="05000000000000000000" pitchFamily="2" charset="2"/>
              <a:buChar char="q"/>
            </a:pPr>
            <a:r>
              <a:rPr lang="es-CO" dirty="0">
                <a:solidFill>
                  <a:srgbClr val="000000"/>
                </a:solidFill>
                <a:latin typeface="Arial Narrow" panose="020B0606020202030204" pitchFamily="34" charset="0"/>
              </a:rPr>
              <a:t> </a:t>
            </a:r>
            <a:r>
              <a:rPr lang="es-CO" dirty="0" err="1">
                <a:solidFill>
                  <a:srgbClr val="000000"/>
                </a:solidFill>
                <a:latin typeface="Arial Narrow" panose="020B0606020202030204" pitchFamily="34" charset="0"/>
              </a:rPr>
              <a:t>Clasificacion</a:t>
            </a:r>
            <a:r>
              <a:rPr lang="es-CO" dirty="0">
                <a:solidFill>
                  <a:srgbClr val="000000"/>
                </a:solidFill>
                <a:latin typeface="Arial Narrow" panose="020B0606020202030204" pitchFamily="34" charset="0"/>
              </a:rPr>
              <a:t> de los costos de producción. </a:t>
            </a:r>
          </a:p>
          <a:p>
            <a:pPr marL="285750" indent="-285750" algn="l">
              <a:buFont typeface="Wingdings" panose="05000000000000000000" pitchFamily="2" charset="2"/>
              <a:buChar char="q"/>
            </a:pPr>
            <a:r>
              <a:rPr lang="es-CO" dirty="0">
                <a:solidFill>
                  <a:srgbClr val="000000"/>
                </a:solidFill>
                <a:latin typeface="Arial Narrow" panose="020B0606020202030204" pitchFamily="34" charset="0"/>
              </a:rPr>
              <a:t> Los Estados Financieros en la Contabilidad de Costos </a:t>
            </a:r>
          </a:p>
          <a:p>
            <a:pPr algn="l"/>
            <a:endParaRPr lang="es-CO" dirty="0">
              <a:solidFill>
                <a:srgbClr val="000000"/>
              </a:solidFill>
              <a:latin typeface="Arial Narrow" panose="020B0606020202030204" pitchFamily="34" charset="0"/>
            </a:endParaRPr>
          </a:p>
          <a:p>
            <a:pPr algn="l"/>
            <a:r>
              <a:rPr lang="es-CO" b="0" i="0" u="none" strike="noStrike" baseline="0" dirty="0">
                <a:solidFill>
                  <a:srgbClr val="000000"/>
                </a:solidFill>
                <a:latin typeface="Arial Narrow" panose="020B0606020202030204" pitchFamily="34" charset="0"/>
              </a:rPr>
              <a:t>	</a:t>
            </a:r>
            <a:r>
              <a:rPr lang="es-CO" b="0" i="0" u="none" strike="noStrike" baseline="0" dirty="0">
                <a:solidFill>
                  <a:srgbClr val="000000"/>
                </a:solidFill>
                <a:latin typeface="Arial" panose="020B0604020202020204" pitchFamily="34" charset="0"/>
              </a:rPr>
              <a:t>	</a:t>
            </a:r>
          </a:p>
          <a:p>
            <a:endParaRPr lang="es-CO" dirty="0"/>
          </a:p>
        </p:txBody>
      </p:sp>
    </p:spTree>
    <p:extLst>
      <p:ext uri="{BB962C8B-B14F-4D97-AF65-F5344CB8AC3E}">
        <p14:creationId xmlns:p14="http://schemas.microsoft.com/office/powerpoint/2010/main" val="347170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b="0" i="0" u="none" strike="noStrike" baseline="0" dirty="0">
                <a:solidFill>
                  <a:srgbClr val="0070C0"/>
                </a:solidFill>
                <a:latin typeface="Arial Narrow" panose="020B0606020202030204" pitchFamily="34" charset="0"/>
              </a:rPr>
              <a:t>Tipos de Empresas</a:t>
            </a:r>
            <a:r>
              <a:rPr lang="es-CO" b="0" i="0" u="none" strike="noStrike" baseline="0" dirty="0">
                <a:solidFill>
                  <a:srgbClr val="000000"/>
                </a:solidFill>
                <a:latin typeface="Arial Narrow" panose="020B0606020202030204" pitchFamily="34" charset="0"/>
              </a:rPr>
              <a:t> </a:t>
            </a:r>
          </a:p>
          <a:p>
            <a:pPr algn="l"/>
            <a:endParaRPr lang="es-CO" b="0" i="0" u="none" strike="noStrike" baseline="0" dirty="0">
              <a:solidFill>
                <a:srgbClr val="000000"/>
              </a:solidFill>
              <a:latin typeface="Arial Narrow" panose="020B0606020202030204" pitchFamily="34" charset="0"/>
            </a:endParaRPr>
          </a:p>
          <a:p>
            <a:pPr algn="l">
              <a:buFont typeface="Arial" panose="020B0604020202020204" pitchFamily="34" charset="0"/>
              <a:buChar char="•"/>
            </a:pPr>
            <a:r>
              <a:rPr lang="es-CO" b="0" i="0" dirty="0">
                <a:solidFill>
                  <a:srgbClr val="000000"/>
                </a:solidFill>
                <a:effectLst/>
                <a:latin typeface="open sans" panose="020B0606030504020204" pitchFamily="34" charset="0"/>
              </a:rPr>
              <a:t>Empresas manufactureras industriales o agroindustriales, que fabrican o producen bienes o productos</a:t>
            </a:r>
          </a:p>
          <a:p>
            <a:pPr algn="l">
              <a:buFont typeface="Arial" panose="020B0604020202020204" pitchFamily="34" charset="0"/>
              <a:buChar char="•"/>
            </a:pPr>
            <a:endParaRPr lang="es-CO" b="0" i="0" dirty="0">
              <a:solidFill>
                <a:srgbClr val="000000"/>
              </a:solidFill>
              <a:effectLst/>
              <a:latin typeface="open sans" panose="020B0606030504020204" pitchFamily="34" charset="0"/>
            </a:endParaRPr>
          </a:p>
          <a:p>
            <a:pPr algn="l">
              <a:buFont typeface="Arial" panose="020B0604020202020204" pitchFamily="34" charset="0"/>
              <a:buChar char="•"/>
            </a:pPr>
            <a:r>
              <a:rPr lang="es-CO" b="0" i="0" dirty="0">
                <a:solidFill>
                  <a:srgbClr val="000000"/>
                </a:solidFill>
                <a:effectLst/>
                <a:latin typeface="open sans" panose="020B0606030504020204" pitchFamily="34" charset="0"/>
              </a:rPr>
              <a:t>Empresas agropecuarias, que cultivan productos para venderlos.</a:t>
            </a:r>
          </a:p>
          <a:p>
            <a:pPr algn="l"/>
            <a:endParaRPr lang="es-CO" b="0" i="0" dirty="0">
              <a:solidFill>
                <a:srgbClr val="000000"/>
              </a:solidFill>
              <a:effectLst/>
              <a:latin typeface="open sans" panose="020B0606030504020204" pitchFamily="34" charset="0"/>
            </a:endParaRPr>
          </a:p>
          <a:p>
            <a:pPr algn="l">
              <a:buFont typeface="Arial" panose="020B0604020202020204" pitchFamily="34" charset="0"/>
              <a:buChar char="•"/>
            </a:pPr>
            <a:r>
              <a:rPr lang="es-CO" b="0" i="0" dirty="0">
                <a:solidFill>
                  <a:srgbClr val="000000"/>
                </a:solidFill>
                <a:effectLst/>
                <a:latin typeface="open sans" panose="020B0606030504020204" pitchFamily="34" charset="0"/>
              </a:rPr>
              <a:t>Empresas extractivas, que extraen productos naturales y los venden, procesados o sin procesar.</a:t>
            </a:r>
          </a:p>
          <a:p>
            <a:pPr algn="l"/>
            <a:r>
              <a:rPr lang="es-CO" b="0" i="0" u="none" strike="noStrike" baseline="0" dirty="0">
                <a:solidFill>
                  <a:srgbClr val="000000"/>
                </a:solidFill>
                <a:latin typeface="Arial Narrow" panose="020B0606020202030204" pitchFamily="34" charset="0"/>
              </a:rPr>
              <a:t>	</a:t>
            </a:r>
            <a:r>
              <a:rPr lang="es-CO" b="0" i="0" u="none" strike="noStrike" baseline="0" dirty="0">
                <a:solidFill>
                  <a:srgbClr val="000000"/>
                </a:solidFill>
                <a:latin typeface="Arial" panose="020B0604020202020204" pitchFamily="34" charset="0"/>
              </a:rPr>
              <a:t>	</a:t>
            </a:r>
          </a:p>
          <a:p>
            <a:endParaRPr lang="es-CO" dirty="0"/>
          </a:p>
        </p:txBody>
      </p:sp>
    </p:spTree>
    <p:extLst>
      <p:ext uri="{BB962C8B-B14F-4D97-AF65-F5344CB8AC3E}">
        <p14:creationId xmlns:p14="http://schemas.microsoft.com/office/powerpoint/2010/main" val="180613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b="0" i="0" u="none" strike="noStrike" baseline="0" dirty="0">
                <a:solidFill>
                  <a:srgbClr val="0070C0"/>
                </a:solidFill>
                <a:latin typeface="Arial Narrow" panose="020B0606020202030204" pitchFamily="34" charset="0"/>
              </a:rPr>
              <a:t>Tipos de Empresas</a:t>
            </a:r>
            <a:r>
              <a:rPr lang="es-CO" b="0" i="0" u="none" strike="noStrike" baseline="0" dirty="0">
                <a:solidFill>
                  <a:srgbClr val="000000"/>
                </a:solidFill>
                <a:latin typeface="Arial Narrow" panose="020B0606020202030204" pitchFamily="34" charset="0"/>
              </a:rPr>
              <a:t> </a:t>
            </a:r>
          </a:p>
          <a:p>
            <a:pPr algn="l"/>
            <a:endParaRPr lang="es-CO" b="0" i="0" u="none" strike="noStrike" baseline="0" dirty="0">
              <a:solidFill>
                <a:srgbClr val="000000"/>
              </a:solidFill>
              <a:latin typeface="Arial Narrow" panose="020B0606020202030204" pitchFamily="34" charset="0"/>
            </a:endParaRPr>
          </a:p>
          <a:p>
            <a:pPr algn="l">
              <a:buFont typeface="Arial" panose="020B0604020202020204" pitchFamily="34" charset="0"/>
              <a:buChar char="•"/>
            </a:pPr>
            <a:r>
              <a:rPr lang="es-CO" b="0" i="0" dirty="0">
                <a:solidFill>
                  <a:srgbClr val="000000"/>
                </a:solidFill>
                <a:effectLst/>
                <a:latin typeface="open sans" panose="020B0606030504020204" pitchFamily="34" charset="0"/>
              </a:rPr>
              <a:t>Empresas comercializadoras, que solamente venden bienes</a:t>
            </a:r>
          </a:p>
          <a:p>
            <a:pPr algn="l"/>
            <a:r>
              <a:rPr lang="es-CO" b="0" i="0" dirty="0">
                <a:solidFill>
                  <a:srgbClr val="000000"/>
                </a:solidFill>
                <a:effectLst/>
                <a:latin typeface="open sans" panose="020B0606030504020204" pitchFamily="34" charset="0"/>
              </a:rPr>
              <a:t> o productos</a:t>
            </a:r>
          </a:p>
          <a:p>
            <a:pPr algn="l"/>
            <a:endParaRPr lang="es-CO" b="0" i="0" dirty="0">
              <a:solidFill>
                <a:srgbClr val="000000"/>
              </a:solidFill>
              <a:effectLst/>
              <a:latin typeface="open sans" panose="020B0606030504020204" pitchFamily="34" charset="0"/>
            </a:endParaRPr>
          </a:p>
          <a:p>
            <a:pPr algn="l">
              <a:buFont typeface="Arial" panose="020B0604020202020204" pitchFamily="34" charset="0"/>
              <a:buChar char="•"/>
            </a:pPr>
            <a:r>
              <a:rPr lang="es-CO" b="0" i="0" dirty="0">
                <a:solidFill>
                  <a:srgbClr val="000000"/>
                </a:solidFill>
                <a:effectLst/>
                <a:latin typeface="open sans" panose="020B0606030504020204" pitchFamily="34" charset="0"/>
              </a:rPr>
              <a:t>Empresas de servicios, que no manufacturan ni venden</a:t>
            </a:r>
          </a:p>
          <a:p>
            <a:pPr algn="l"/>
            <a:r>
              <a:rPr lang="es-CO" b="0" i="0" dirty="0">
                <a:solidFill>
                  <a:srgbClr val="000000"/>
                </a:solidFill>
                <a:effectLst/>
                <a:latin typeface="open sans" panose="020B0606030504020204" pitchFamily="34" charset="0"/>
              </a:rPr>
              <a:t> bienes o productos</a:t>
            </a:r>
          </a:p>
          <a:p>
            <a:pPr algn="l"/>
            <a:r>
              <a:rPr lang="es-CO" b="0" i="0" u="none" strike="noStrike" baseline="0" dirty="0">
                <a:solidFill>
                  <a:srgbClr val="000000"/>
                </a:solidFill>
                <a:latin typeface="Arial Narrow" panose="020B0606020202030204" pitchFamily="34" charset="0"/>
              </a:rPr>
              <a:t>	</a:t>
            </a:r>
            <a:r>
              <a:rPr lang="es-CO" b="0" i="0" u="none" strike="noStrike" baseline="0" dirty="0">
                <a:solidFill>
                  <a:srgbClr val="000000"/>
                </a:solidFill>
                <a:latin typeface="Arial" panose="020B0604020202020204" pitchFamily="34" charset="0"/>
              </a:rPr>
              <a:t>	</a:t>
            </a:r>
          </a:p>
          <a:p>
            <a:endParaRPr lang="es-CO" dirty="0"/>
          </a:p>
        </p:txBody>
      </p:sp>
    </p:spTree>
    <p:extLst>
      <p:ext uri="{BB962C8B-B14F-4D97-AF65-F5344CB8AC3E}">
        <p14:creationId xmlns:p14="http://schemas.microsoft.com/office/powerpoint/2010/main" val="121957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sz="2000" b="0" i="0" u="none" strike="noStrike" baseline="0" dirty="0">
                <a:solidFill>
                  <a:srgbClr val="0070C0"/>
                </a:solidFill>
                <a:latin typeface="Arial" panose="020B0604020202020204" pitchFamily="34" charset="0"/>
                <a:cs typeface="Arial" panose="020B0604020202020204" pitchFamily="34" charset="0"/>
              </a:rPr>
              <a:t>Definición conceptos básico contabilidad de costos </a:t>
            </a:r>
          </a:p>
          <a:p>
            <a:pPr algn="l"/>
            <a:endParaRPr lang="es-CO" sz="2000" b="0" i="0" u="none" strike="noStrike" baseline="0" dirty="0">
              <a:solidFill>
                <a:srgbClr val="000000"/>
              </a:solidFill>
              <a:latin typeface="Arial" panose="020B0604020202020204" pitchFamily="34" charset="0"/>
              <a:cs typeface="Arial" panose="020B0604020202020204" pitchFamily="34" charset="0"/>
            </a:endParaRPr>
          </a:p>
          <a:p>
            <a:pPr algn="just"/>
            <a:r>
              <a:rPr lang="es-CO" sz="2000" b="0" i="0" u="none" strike="noStrike" dirty="0">
                <a:solidFill>
                  <a:srgbClr val="C50603"/>
                </a:solidFill>
                <a:effectLst/>
                <a:latin typeface="Arial" panose="020B0604020202020204" pitchFamily="34" charset="0"/>
                <a:cs typeface="Arial" panose="020B0604020202020204" pitchFamily="34" charset="0"/>
                <a:hlinkClick r:id="rId2"/>
              </a:rPr>
              <a:t>la contabilidad de costos</a:t>
            </a:r>
            <a:r>
              <a:rPr lang="es-CO" sz="2000" b="0" i="0" dirty="0">
                <a:solidFill>
                  <a:srgbClr val="333333"/>
                </a:solidFill>
                <a:effectLst/>
                <a:latin typeface="Arial" panose="020B0604020202020204" pitchFamily="34" charset="0"/>
                <a:cs typeface="Arial" panose="020B0604020202020204" pitchFamily="34" charset="0"/>
              </a:rPr>
              <a:t> es la técnica empleada para recoger, registrar y reportar la información relacionada con los costos y, con base en dicha información, decidir de manera óptima y adecuada relacionada con la planeación y el control de los mismos</a:t>
            </a:r>
          </a:p>
          <a:p>
            <a:pPr algn="just"/>
            <a:endParaRPr lang="es-CO" sz="2000" dirty="0">
              <a:solidFill>
                <a:srgbClr val="333333"/>
              </a:solidFill>
              <a:latin typeface="Arial" panose="020B0604020202020204" pitchFamily="34" charset="0"/>
              <a:cs typeface="Arial" panose="020B0604020202020204" pitchFamily="34" charset="0"/>
            </a:endParaRPr>
          </a:p>
          <a:p>
            <a:pPr algn="just"/>
            <a:r>
              <a:rPr lang="es-CO" sz="2000" dirty="0">
                <a:solidFill>
                  <a:srgbClr val="C50603"/>
                </a:solidFill>
                <a:latin typeface="Arial" panose="020B0604020202020204" pitchFamily="34" charset="0"/>
                <a:cs typeface="Arial" panose="020B0604020202020204" pitchFamily="34" charset="0"/>
              </a:rPr>
              <a:t>Contabilidad de costos es un sistema de información empleado por la empresa para determinar, registrar, controlar, analizar, </a:t>
            </a:r>
            <a:r>
              <a:rPr lang="es-CO" sz="2000" dirty="0" err="1">
                <a:solidFill>
                  <a:srgbClr val="C50603"/>
                </a:solidFill>
                <a:latin typeface="Arial" panose="020B0604020202020204" pitchFamily="34" charset="0"/>
                <a:cs typeface="Arial" panose="020B0604020202020204" pitchFamily="34" charset="0"/>
              </a:rPr>
              <a:t>direccoinar</a:t>
            </a:r>
            <a:r>
              <a:rPr lang="es-CO" sz="2000" dirty="0">
                <a:solidFill>
                  <a:srgbClr val="C50603"/>
                </a:solidFill>
                <a:latin typeface="Arial" panose="020B0604020202020204" pitchFamily="34" charset="0"/>
                <a:cs typeface="Arial" panose="020B0604020202020204" pitchFamily="34" charset="0"/>
              </a:rPr>
              <a:t>, interpretar e informar todo lo relacionada con los costos de producción, </a:t>
            </a:r>
            <a:r>
              <a:rPr lang="es-CO" sz="2000" dirty="0">
                <a:solidFill>
                  <a:srgbClr val="C50603"/>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distribución</a:t>
            </a:r>
            <a:r>
              <a:rPr lang="es-CO" sz="2000" dirty="0">
                <a:solidFill>
                  <a:srgbClr val="C50603"/>
                </a:solidFill>
                <a:latin typeface="Arial" panose="020B0604020202020204" pitchFamily="34" charset="0"/>
                <a:cs typeface="Arial" panose="020B0604020202020204" pitchFamily="34" charset="0"/>
              </a:rPr>
              <a:t>, venta  administración y financiamiento de la entidad.</a:t>
            </a:r>
          </a:p>
        </p:txBody>
      </p:sp>
    </p:spTree>
    <p:extLst>
      <p:ext uri="{BB962C8B-B14F-4D97-AF65-F5344CB8AC3E}">
        <p14:creationId xmlns:p14="http://schemas.microsoft.com/office/powerpoint/2010/main" val="53035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sz="2000" b="0" i="0" u="none" strike="noStrike" baseline="0" dirty="0">
                <a:solidFill>
                  <a:srgbClr val="0070C0"/>
                </a:solidFill>
                <a:latin typeface="Arial" panose="020B0604020202020204" pitchFamily="34" charset="0"/>
                <a:cs typeface="Arial" panose="020B0604020202020204" pitchFamily="34" charset="0"/>
              </a:rPr>
              <a:t>Definición conceptos básico contabilidad de costos </a:t>
            </a:r>
          </a:p>
          <a:p>
            <a:pPr algn="l"/>
            <a:endParaRPr lang="es-CO" sz="2000" b="0" i="0" u="none" strike="noStrike" baseline="0" dirty="0">
              <a:solidFill>
                <a:srgbClr val="000000"/>
              </a:solidFill>
              <a:latin typeface="Arial" panose="020B0604020202020204" pitchFamily="34" charset="0"/>
              <a:cs typeface="Arial" panose="020B0604020202020204" pitchFamily="34" charset="0"/>
            </a:endParaRPr>
          </a:p>
          <a:p>
            <a:pPr algn="l"/>
            <a:r>
              <a:rPr lang="es-CO" sz="2000" b="0" i="0" u="none" strike="noStrike" dirty="0">
                <a:solidFill>
                  <a:srgbClr val="C50603"/>
                </a:solidFill>
                <a:effectLst/>
                <a:latin typeface="Arial" panose="020B0604020202020204" pitchFamily="34" charset="0"/>
                <a:cs typeface="Arial" panose="020B0604020202020204" pitchFamily="34" charset="0"/>
                <a:hlinkClick r:id="rId2"/>
              </a:rPr>
              <a:t>la contabilidad de costos</a:t>
            </a:r>
            <a:r>
              <a:rPr lang="es-CO" sz="2000" b="0" i="0" dirty="0">
                <a:solidFill>
                  <a:srgbClr val="333333"/>
                </a:solidFill>
                <a:effectLst/>
                <a:latin typeface="Arial" panose="020B0604020202020204" pitchFamily="34" charset="0"/>
                <a:cs typeface="Arial" panose="020B0604020202020204" pitchFamily="34" charset="0"/>
              </a:rPr>
              <a:t>  </a:t>
            </a:r>
          </a:p>
          <a:p>
            <a:pPr algn="l">
              <a:lnSpc>
                <a:spcPct val="150000"/>
              </a:lnSpc>
            </a:pPr>
            <a:r>
              <a:rPr lang="es-CO" sz="1800" b="0" i="0" u="none" strike="noStrike" baseline="0" dirty="0">
                <a:latin typeface="Arial" panose="020B0604020202020204" pitchFamily="34" charset="0"/>
                <a:cs typeface="Arial" panose="020B0604020202020204" pitchFamily="34" charset="0"/>
              </a:rPr>
              <a:t>Es un sistema de información que mide, registra, procesa e informa acerca de los costos de producir un bien o de prestar un servicio. La contabilidad de costos no se debe limitar únicamente a los registros contables ya que también aporta información a la toma de decisiones y gestión empresarial.</a:t>
            </a:r>
          </a:p>
          <a:p>
            <a:pPr algn="just"/>
            <a:endParaRPr lang="es-CO" sz="2000" dirty="0">
              <a:solidFill>
                <a:srgbClr val="C5060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7049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524000" y="1264678"/>
            <a:ext cx="9144000" cy="829935"/>
          </a:xfrm>
        </p:spPr>
        <p:txBody>
          <a:bodyPr/>
          <a:lstStyle/>
          <a:p>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br>
              <a:rPr lang="es-CO" sz="2400" dirty="0"/>
            </a:br>
            <a:r>
              <a:rPr lang="es-CO" sz="2400" dirty="0">
                <a:solidFill>
                  <a:srgbClr val="FF0000"/>
                </a:solidFill>
                <a:latin typeface="Arial Black" panose="020B0A04020102020204" pitchFamily="34" charset="0"/>
              </a:rPr>
              <a:t>PRESUPUESTO Y COSTOS </a:t>
            </a:r>
            <a:endParaRPr lang="es-CO" sz="2800" b="1" dirty="0">
              <a:solidFill>
                <a:srgbClr val="FF0000"/>
              </a:solidFill>
              <a:latin typeface="Arial Black" panose="020B0A04020102020204" pitchFamily="34" charset="0"/>
              <a:cs typeface="Arial" panose="020B0604020202020204" pitchFamily="34" charset="0"/>
            </a:endParaRPr>
          </a:p>
        </p:txBody>
      </p:sp>
      <p:sp>
        <p:nvSpPr>
          <p:cNvPr id="4" name="Subtítulo 3"/>
          <p:cNvSpPr>
            <a:spLocks noGrp="1"/>
          </p:cNvSpPr>
          <p:nvPr>
            <p:ph type="subTitle" idx="1"/>
          </p:nvPr>
        </p:nvSpPr>
        <p:spPr>
          <a:xfrm>
            <a:off x="1524000" y="1456660"/>
            <a:ext cx="9144000" cy="5246794"/>
          </a:xfrm>
        </p:spPr>
        <p:txBody>
          <a:bodyPr/>
          <a:lstStyle/>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endParaRPr lang="es-CO" sz="1800" b="0" i="0" u="none" strike="noStrike" baseline="0" dirty="0">
              <a:latin typeface="Arial Narrow" panose="020B0606020202030204" pitchFamily="34" charset="0"/>
            </a:endParaRPr>
          </a:p>
          <a:p>
            <a:pPr marL="285750" indent="-285750" algn="l">
              <a:buFont typeface="Wingdings" panose="05000000000000000000" pitchFamily="2" charset="2"/>
              <a:buChar char="q"/>
            </a:pPr>
            <a:r>
              <a:rPr lang="es-CO" sz="2000" b="0" i="0" u="none" strike="noStrike" baseline="0" dirty="0">
                <a:solidFill>
                  <a:srgbClr val="0070C0"/>
                </a:solidFill>
                <a:latin typeface="Arial" panose="020B0604020202020204" pitchFamily="34" charset="0"/>
                <a:cs typeface="Arial" panose="020B0604020202020204" pitchFamily="34" charset="0"/>
              </a:rPr>
              <a:t>ESTADOS FINANCIEROS DE LA CONTABILIDAD DE COSTO</a:t>
            </a:r>
          </a:p>
          <a:p>
            <a:pPr algn="l"/>
            <a:r>
              <a:rPr lang="es-CO" sz="2000" dirty="0">
                <a:solidFill>
                  <a:srgbClr val="0070C0"/>
                </a:solidFill>
                <a:latin typeface="Arial" panose="020B0604020202020204" pitchFamily="34" charset="0"/>
                <a:cs typeface="Arial" panose="020B0604020202020204" pitchFamily="34" charset="0"/>
              </a:rPr>
              <a:t>Ejemplo Estado de resultados</a:t>
            </a:r>
          </a:p>
          <a:p>
            <a:pPr algn="l"/>
            <a:endParaRPr lang="es-CO" sz="2000" b="0" i="0" u="none" strike="noStrike" baseline="0" dirty="0">
              <a:solidFill>
                <a:srgbClr val="0070C0"/>
              </a:solidFill>
              <a:latin typeface="Arial" panose="020B0604020202020204" pitchFamily="34" charset="0"/>
              <a:cs typeface="Arial" panose="020B0604020202020204" pitchFamily="34" charset="0"/>
            </a:endParaRPr>
          </a:p>
          <a:p>
            <a:pPr algn="l"/>
            <a:endParaRPr lang="es-CO" sz="2000" b="0" i="0" u="none" strike="noStrike" baseline="0" dirty="0">
              <a:solidFill>
                <a:srgbClr val="000000"/>
              </a:solidFill>
              <a:latin typeface="Arial" panose="020B0604020202020204" pitchFamily="34" charset="0"/>
              <a:cs typeface="Arial" panose="020B0604020202020204" pitchFamily="34" charset="0"/>
            </a:endParaRPr>
          </a:p>
          <a:p>
            <a:pPr algn="just"/>
            <a:endParaRPr lang="es-CO" sz="2000" dirty="0">
              <a:solidFill>
                <a:srgbClr val="C50603"/>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2916C294-0736-A0E8-16A6-AAA08EBA8ED2}"/>
              </a:ext>
            </a:extLst>
          </p:cNvPr>
          <p:cNvPicPr>
            <a:picLocks noChangeAspect="1"/>
          </p:cNvPicPr>
          <p:nvPr/>
        </p:nvPicPr>
        <p:blipFill>
          <a:blip r:embed="rId2"/>
          <a:stretch>
            <a:fillRect/>
          </a:stretch>
        </p:blipFill>
        <p:spPr>
          <a:xfrm>
            <a:off x="3689498" y="3646967"/>
            <a:ext cx="3147237" cy="2456121"/>
          </a:xfrm>
          <a:prstGeom prst="rect">
            <a:avLst/>
          </a:prstGeom>
        </p:spPr>
      </p:pic>
    </p:spTree>
    <p:extLst>
      <p:ext uri="{BB962C8B-B14F-4D97-AF65-F5344CB8AC3E}">
        <p14:creationId xmlns:p14="http://schemas.microsoft.com/office/powerpoint/2010/main" val="844602779"/>
      </p:ext>
    </p:extLst>
  </p:cSld>
  <p:clrMapOvr>
    <a:masterClrMapping/>
  </p:clrMapOvr>
</p:sld>
</file>

<file path=ppt/theme/theme1.xml><?xml version="1.0" encoding="utf-8"?>
<a:theme xmlns:a="http://schemas.openxmlformats.org/drawingml/2006/main" name="unipaz">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paz.potx" id="{E6553CF6-7E60-453D-9676-D40D845F03E4}" vid="{F92D140F-E654-4D93-8540-C1F287942871}"/>
    </a:ext>
  </a:extLst>
</a:theme>
</file>

<file path=docProps/app.xml><?xml version="1.0" encoding="utf-8"?>
<Properties xmlns="http://schemas.openxmlformats.org/officeDocument/2006/extended-properties" xmlns:vt="http://schemas.openxmlformats.org/officeDocument/2006/docPropsVTypes">
  <Template>unipaz</Template>
  <TotalTime>5375</TotalTime>
  <Words>957</Words>
  <Application>Microsoft Office PowerPoint</Application>
  <PresentationFormat>Panorámica</PresentationFormat>
  <Paragraphs>153</Paragraphs>
  <Slides>17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Arial</vt:lpstr>
      <vt:lpstr>Arial Black</vt:lpstr>
      <vt:lpstr>Arial Narrow</vt:lpstr>
      <vt:lpstr>Calibri</vt:lpstr>
      <vt:lpstr>Calibri Light</vt:lpstr>
      <vt:lpstr>CIDFont+F5</vt:lpstr>
      <vt:lpstr>open sans</vt:lpstr>
      <vt:lpstr>Wingdings</vt:lpstr>
      <vt:lpstr>unipaz</vt:lpstr>
      <vt:lpstr>  ESCUELA CIENCIAS-ING INFORMATICA    TERESA GONZALEZ OROZCO Profesional Contaduría Publica  </vt:lpstr>
      <vt:lpstr>  ASIGNATURA    COSTOS Y PRESUPUESTOS  </vt:lpstr>
      <vt:lpstr>          PRESUPUESTO Y COSTOS </vt:lpstr>
      <vt:lpstr>          PRESUPUESTO Y COSTOS </vt:lpstr>
      <vt:lpstr>          PRESUPUESTO Y COSTOS </vt:lpstr>
      <vt:lpstr>          PRESUPUESTO Y COSTOS </vt:lpstr>
      <vt:lpstr>          PRESUPUESTO Y COSTOS </vt:lpstr>
      <vt:lpstr>          PRESUPUESTO Y COSTOS </vt:lpstr>
      <vt:lpstr>          PRESUPUESTO Y COSTOS </vt:lpstr>
      <vt:lpstr>          PRESUPUESTO Y COSTOS </vt:lpstr>
      <vt:lpstr>          PRESUPUESTO Y COSTOS </vt:lpstr>
      <vt:lpstr>          PRESUPUESTO Y COSTOS </vt:lpstr>
      <vt:lpstr>          PRESUPUESTO Y COSTOS </vt:lpstr>
      <vt:lpstr>          PRESUPUESTO Y COSTOS </vt:lpstr>
      <vt:lpstr>          PRESUPUESTO Y COSTOS </vt:lpstr>
      <vt:lpstr>          PRESUPUESTO Y COSTOS </vt:lpstr>
      <vt:lpstr>Costos y  presupuesto ing informatica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emmanuel</dc:creator>
  <cp:lastModifiedBy>Admin</cp:lastModifiedBy>
  <cp:revision>450</cp:revision>
  <dcterms:created xsi:type="dcterms:W3CDTF">2016-01-29T20:51:59Z</dcterms:created>
  <dcterms:modified xsi:type="dcterms:W3CDTF">2023-08-18T23:59:14Z</dcterms:modified>
</cp:coreProperties>
</file>